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69" r:id="rId4"/>
    <p:sldId id="261" r:id="rId5"/>
    <p:sldId id="262" r:id="rId6"/>
    <p:sldId id="282" r:id="rId7"/>
    <p:sldId id="283" r:id="rId8"/>
    <p:sldId id="263" r:id="rId9"/>
    <p:sldId id="266" r:id="rId10"/>
    <p:sldId id="281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87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89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88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1115616" y="267494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1115616" y="4876006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8859621" y="1128996"/>
            <a:ext cx="0" cy="288032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" name="Google Shape;20;p3"/>
          <p:cNvGrpSpPr/>
          <p:nvPr/>
        </p:nvGrpSpPr>
        <p:grpSpPr>
          <a:xfrm>
            <a:off x="0" y="-3422"/>
            <a:ext cx="9144000" cy="5143500"/>
            <a:chOff x="0" y="-3422"/>
            <a:chExt cx="9144000" cy="5143500"/>
          </a:xfrm>
        </p:grpSpPr>
        <p:pic>
          <p:nvPicPr>
            <p:cNvPr id="21" name="Google Shape;2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3511" y="-3422"/>
              <a:ext cx="1261024" cy="128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7873511" y="3842169"/>
              <a:ext cx="1270489" cy="129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364" y="-3422"/>
              <a:ext cx="1247566" cy="128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>
              <a:off x="0" y="3848022"/>
              <a:ext cx="1256930" cy="129205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" name="Google Shape;25;p3"/>
          <p:cNvCxnSpPr/>
          <p:nvPr/>
        </p:nvCxnSpPr>
        <p:spPr>
          <a:xfrm>
            <a:off x="281344" y="1147085"/>
            <a:ext cx="0" cy="286733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" name="Google Shape;26;p3"/>
          <p:cNvGrpSpPr/>
          <p:nvPr/>
        </p:nvGrpSpPr>
        <p:grpSpPr>
          <a:xfrm>
            <a:off x="3311860" y="280237"/>
            <a:ext cx="2520280" cy="504056"/>
            <a:chOff x="3059832" y="267494"/>
            <a:chExt cx="2520280" cy="504056"/>
          </a:xfrm>
        </p:grpSpPr>
        <p:pic>
          <p:nvPicPr>
            <p:cNvPr id="27" name="Google Shape;2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46574" y="267494"/>
              <a:ext cx="233538" cy="238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5344822" y="529381"/>
              <a:ext cx="235290" cy="240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3061566" y="267494"/>
              <a:ext cx="231045" cy="23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>
              <a:off x="3059832" y="532265"/>
              <a:ext cx="232779" cy="2392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6804248" y="4803998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hyperlink" Target="mailto:so_sdo.podrostok@samara.edu.ru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4"/>
          <p:cNvCxnSpPr/>
          <p:nvPr/>
        </p:nvCxnSpPr>
        <p:spPr>
          <a:xfrm>
            <a:off x="1115616" y="267494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14"/>
          <p:cNvCxnSpPr/>
          <p:nvPr/>
        </p:nvCxnSpPr>
        <p:spPr>
          <a:xfrm>
            <a:off x="1115616" y="4876006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859621" y="1128996"/>
            <a:ext cx="0" cy="288032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8" name="Google Shape;108;p14"/>
          <p:cNvGrpSpPr/>
          <p:nvPr/>
        </p:nvGrpSpPr>
        <p:grpSpPr>
          <a:xfrm>
            <a:off x="0" y="-3422"/>
            <a:ext cx="9144000" cy="5143500"/>
            <a:chOff x="0" y="-3422"/>
            <a:chExt cx="9144000" cy="5143500"/>
          </a:xfrm>
        </p:grpSpPr>
        <p:pic>
          <p:nvPicPr>
            <p:cNvPr id="109" name="Google Shape;10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3511" y="-3422"/>
              <a:ext cx="1261024" cy="128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7873511" y="3842169"/>
              <a:ext cx="1270489" cy="129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9364" y="-3422"/>
              <a:ext cx="1247566" cy="128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0" y="3848022"/>
              <a:ext cx="1256930" cy="129205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3" name="Google Shape;113;p14"/>
          <p:cNvCxnSpPr/>
          <p:nvPr/>
        </p:nvCxnSpPr>
        <p:spPr>
          <a:xfrm>
            <a:off x="281344" y="1147085"/>
            <a:ext cx="0" cy="286733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4"/>
          <p:cNvSpPr txBox="1"/>
          <p:nvPr/>
        </p:nvSpPr>
        <p:spPr>
          <a:xfrm>
            <a:off x="2051720" y="2028160"/>
            <a:ext cx="50405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2502024" y="2714025"/>
            <a:ext cx="41399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275" y="461818"/>
            <a:ext cx="678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  <a:b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«Детско- юношеский центр «Подросток»</a:t>
            </a:r>
            <a:b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городского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Самара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62" y="364685"/>
            <a:ext cx="2150225" cy="1340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64" y="1865745"/>
            <a:ext cx="7693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как средство развития социально-нравственной личности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 театральной студии «Драйв»)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                                                                                   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</a:t>
            </a:r>
            <a:r>
              <a:rPr lang="ru-RU" sz="1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Байбикова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38"/>
          <p:cNvCxnSpPr/>
          <p:nvPr/>
        </p:nvCxnSpPr>
        <p:spPr>
          <a:xfrm>
            <a:off x="1115616" y="267494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38"/>
          <p:cNvCxnSpPr/>
          <p:nvPr/>
        </p:nvCxnSpPr>
        <p:spPr>
          <a:xfrm>
            <a:off x="1115616" y="4876006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38"/>
          <p:cNvCxnSpPr/>
          <p:nvPr/>
        </p:nvCxnSpPr>
        <p:spPr>
          <a:xfrm>
            <a:off x="8859621" y="1128996"/>
            <a:ext cx="0" cy="288032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4" name="Google Shape;784;p38"/>
          <p:cNvGrpSpPr/>
          <p:nvPr/>
        </p:nvGrpSpPr>
        <p:grpSpPr>
          <a:xfrm>
            <a:off x="0" y="-3422"/>
            <a:ext cx="9144000" cy="5143500"/>
            <a:chOff x="0" y="-3422"/>
            <a:chExt cx="9144000" cy="5143500"/>
          </a:xfrm>
        </p:grpSpPr>
        <p:pic>
          <p:nvPicPr>
            <p:cNvPr id="785" name="Google Shape;785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73511" y="-3422"/>
              <a:ext cx="1261024" cy="128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873511" y="3842169"/>
              <a:ext cx="1270489" cy="129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3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9364" y="-3422"/>
              <a:ext cx="1247566" cy="128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3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>
              <a:off x="0" y="3848022"/>
              <a:ext cx="1256930" cy="129205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89" name="Google Shape;789;p38"/>
          <p:cNvCxnSpPr/>
          <p:nvPr/>
        </p:nvCxnSpPr>
        <p:spPr>
          <a:xfrm>
            <a:off x="281344" y="1147085"/>
            <a:ext cx="0" cy="286733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0" name="Google Shape;790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59709" y="226468"/>
            <a:ext cx="5052291" cy="1400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3080" y="159303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 </a:t>
            </a:r>
          </a:p>
          <a:p>
            <a:pPr algn="ctr"/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002" y="2013200"/>
            <a:ext cx="2106571" cy="196554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2944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574" y="2211858"/>
            <a:ext cx="393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Самара, ул. Советской Армии, 271</a:t>
            </a: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926-00-16</a:t>
            </a:r>
          </a:p>
          <a:p>
            <a:pPr algn="ctr"/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so_sdo.podrostok@samara.edu.ru</a:t>
            </a: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308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99733"/>
              </p:ext>
            </p:extLst>
          </p:nvPr>
        </p:nvGraphicFramePr>
        <p:xfrm>
          <a:off x="6699098" y="2046594"/>
          <a:ext cx="1920853" cy="193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12" imgW="5667122" imgH="8019837" progId="AcroExch.Document.DC">
                  <p:embed/>
                </p:oleObj>
              </mc:Choice>
              <mc:Fallback>
                <p:oleObj name="Acrobat Document" r:id="rId12" imgW="5667122" imgH="8019837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176" t="6770" r="21681" b="52612"/>
                      <a:stretch>
                        <a:fillRect/>
                      </a:stretch>
                    </p:blipFill>
                    <p:spPr bwMode="auto">
                      <a:xfrm>
                        <a:off x="6699098" y="2046594"/>
                        <a:ext cx="1920853" cy="1932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8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38"/>
          <p:cNvCxnSpPr/>
          <p:nvPr/>
        </p:nvCxnSpPr>
        <p:spPr>
          <a:xfrm>
            <a:off x="1115616" y="267494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38"/>
          <p:cNvCxnSpPr/>
          <p:nvPr/>
        </p:nvCxnSpPr>
        <p:spPr>
          <a:xfrm>
            <a:off x="1115616" y="4876006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38"/>
          <p:cNvCxnSpPr/>
          <p:nvPr/>
        </p:nvCxnSpPr>
        <p:spPr>
          <a:xfrm>
            <a:off x="8859621" y="1128996"/>
            <a:ext cx="0" cy="288032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4" name="Google Shape;784;p38"/>
          <p:cNvGrpSpPr/>
          <p:nvPr/>
        </p:nvGrpSpPr>
        <p:grpSpPr>
          <a:xfrm>
            <a:off x="0" y="-3422"/>
            <a:ext cx="9144000" cy="5143500"/>
            <a:chOff x="0" y="-3422"/>
            <a:chExt cx="9144000" cy="5143500"/>
          </a:xfrm>
        </p:grpSpPr>
        <p:pic>
          <p:nvPicPr>
            <p:cNvPr id="785" name="Google Shape;785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3511" y="-3422"/>
              <a:ext cx="1261024" cy="128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7873511" y="3842169"/>
              <a:ext cx="1270489" cy="129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9364" y="-3422"/>
              <a:ext cx="1247566" cy="128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3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0" y="3848022"/>
              <a:ext cx="1256930" cy="129205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89" name="Google Shape;789;p38"/>
          <p:cNvCxnSpPr/>
          <p:nvPr/>
        </p:nvCxnSpPr>
        <p:spPr>
          <a:xfrm>
            <a:off x="281344" y="1147085"/>
            <a:ext cx="0" cy="286733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0" name="Google Shape;790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2024" y="399593"/>
            <a:ext cx="4139952" cy="149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2502024" y="3147814"/>
            <a:ext cx="4139952" cy="149498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38"/>
          <p:cNvSpPr txBox="1"/>
          <p:nvPr/>
        </p:nvSpPr>
        <p:spPr>
          <a:xfrm>
            <a:off x="1893455" y="1894576"/>
            <a:ext cx="55787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«Актера нельзя воспитать и обучить,</a:t>
            </a:r>
            <a:b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воспитать в нем человека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Н.В</a:t>
            </a: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Гоголь</a:t>
            </a:r>
            <a:endParaRPr lang="ru-RU" sz="2400" b="1" i="1" dirty="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sz="4800" b="1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0" y="900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27"/>
          <p:cNvCxnSpPr/>
          <p:nvPr/>
        </p:nvCxnSpPr>
        <p:spPr>
          <a:xfrm>
            <a:off x="1115616" y="267494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3" name="Google Shape;513;p27"/>
          <p:cNvCxnSpPr/>
          <p:nvPr/>
        </p:nvCxnSpPr>
        <p:spPr>
          <a:xfrm>
            <a:off x="1115616" y="4876006"/>
            <a:ext cx="691276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4" name="Google Shape;514;p27"/>
          <p:cNvCxnSpPr/>
          <p:nvPr/>
        </p:nvCxnSpPr>
        <p:spPr>
          <a:xfrm>
            <a:off x="8859621" y="1128996"/>
            <a:ext cx="0" cy="288032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15" name="Google Shape;515;p27"/>
          <p:cNvGrpSpPr/>
          <p:nvPr/>
        </p:nvGrpSpPr>
        <p:grpSpPr>
          <a:xfrm>
            <a:off x="0" y="-3422"/>
            <a:ext cx="9144000" cy="5143500"/>
            <a:chOff x="0" y="-3422"/>
            <a:chExt cx="9144000" cy="5143500"/>
          </a:xfrm>
        </p:grpSpPr>
        <p:pic>
          <p:nvPicPr>
            <p:cNvPr id="516" name="Google Shape;516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3511" y="-3422"/>
              <a:ext cx="1261024" cy="128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7873511" y="3842169"/>
              <a:ext cx="1270489" cy="129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9364" y="-3422"/>
              <a:ext cx="1247566" cy="128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0" y="3848022"/>
              <a:ext cx="1256930" cy="129205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0" name="Google Shape;520;p27"/>
          <p:cNvCxnSpPr/>
          <p:nvPr/>
        </p:nvCxnSpPr>
        <p:spPr>
          <a:xfrm>
            <a:off x="281344" y="1147085"/>
            <a:ext cx="0" cy="286733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1" name="Google Shape;521;p27"/>
          <p:cNvSpPr/>
          <p:nvPr/>
        </p:nvSpPr>
        <p:spPr>
          <a:xfrm>
            <a:off x="1886049" y="871772"/>
            <a:ext cx="2456864" cy="2283211"/>
          </a:xfrm>
          <a:prstGeom prst="triangle">
            <a:avLst>
              <a:gd name="adj" fmla="val 50000"/>
            </a:avLst>
          </a:prstGeom>
          <a:solidFill>
            <a:srgbClr val="FFE78C">
              <a:alpha val="13725"/>
            </a:srgbClr>
          </a:solidFill>
          <a:ln w="1077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27"/>
          <p:cNvSpPr txBox="1"/>
          <p:nvPr/>
        </p:nvSpPr>
        <p:spPr>
          <a:xfrm>
            <a:off x="2390058" y="1032796"/>
            <a:ext cx="18902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8C"/>
              </a:buClr>
              <a:buSzPts val="12000"/>
              <a:buFont typeface="Century Gothic"/>
              <a:buNone/>
            </a:pPr>
            <a:endParaRPr sz="12000" b="0" i="0" u="none" strike="noStrike" cap="none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4" name="Google Shape;524;p27"/>
          <p:cNvCxnSpPr/>
          <p:nvPr/>
        </p:nvCxnSpPr>
        <p:spPr>
          <a:xfrm>
            <a:off x="4008672" y="2610366"/>
            <a:ext cx="3083608" cy="0"/>
          </a:xfrm>
          <a:prstGeom prst="straightConnector1">
            <a:avLst/>
          </a:prstGeom>
          <a:noFill/>
          <a:ln w="12700" cap="flat" cmpd="sng">
            <a:solidFill>
              <a:srgbClr val="FFE78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37" name="Google Shape;537;p27"/>
          <p:cNvSpPr/>
          <p:nvPr/>
        </p:nvSpPr>
        <p:spPr>
          <a:xfrm rot="-3564331">
            <a:off x="2229150" y="631239"/>
            <a:ext cx="360040" cy="310379"/>
          </a:xfrm>
          <a:prstGeom prst="triangle">
            <a:avLst>
              <a:gd name="adj" fmla="val 50000"/>
            </a:avLst>
          </a:prstGeom>
          <a:solidFill>
            <a:srgbClr val="FFE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27"/>
          <p:cNvSpPr/>
          <p:nvPr/>
        </p:nvSpPr>
        <p:spPr>
          <a:xfrm rot="-316243">
            <a:off x="1779422" y="697835"/>
            <a:ext cx="191945" cy="165470"/>
          </a:xfrm>
          <a:prstGeom prst="triangle">
            <a:avLst>
              <a:gd name="adj" fmla="val 50000"/>
            </a:avLst>
          </a:prstGeom>
          <a:solidFill>
            <a:srgbClr val="FFE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27"/>
          <p:cNvSpPr/>
          <p:nvPr/>
        </p:nvSpPr>
        <p:spPr>
          <a:xfrm rot="-5631992">
            <a:off x="1362403" y="1243064"/>
            <a:ext cx="304349" cy="227352"/>
          </a:xfrm>
          <a:prstGeom prst="triangle">
            <a:avLst>
              <a:gd name="adj" fmla="val 50000"/>
            </a:avLst>
          </a:prstGeom>
          <a:solidFill>
            <a:srgbClr val="FFE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01" y="785204"/>
            <a:ext cx="45719" cy="120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09368" y="1339467"/>
            <a:ext cx="364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</a:t>
            </a:r>
            <a:r>
              <a:rPr lang="ru-RU" sz="1600" b="1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«Драйв» </a:t>
            </a:r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уникальное и удивительное </a:t>
            </a:r>
            <a:r>
              <a:rPr lang="ru-RU" sz="1600" b="1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оказывает глубокое и продолжительное влияние на жизнь детей, где они становятся непосредственными участниками театрального представления, входят в мир воображения, творчества и самовыражения.</a:t>
            </a:r>
            <a:r>
              <a:rPr lang="ru-RU" b="1" dirty="0">
                <a:solidFill>
                  <a:srgbClr val="FAB882"/>
                </a:solidFill>
              </a:rPr>
              <a:t>  </a:t>
            </a:r>
            <a:endParaRPr lang="ru-RU" sz="1600" b="1" dirty="0">
              <a:solidFill>
                <a:srgbClr val="FAB88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3" y="1700881"/>
            <a:ext cx="3027019" cy="302701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1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1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21600000">
                                      <p:cBhvr>
                                        <p:cTn id="32" dur="11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-21600000">
                                      <p:cBhvr>
                                        <p:cTn id="37" dur="11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42" dur="11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/>
          <p:nvPr/>
        </p:nvSpPr>
        <p:spPr>
          <a:xfrm>
            <a:off x="3668637" y="954250"/>
            <a:ext cx="4771456" cy="1081843"/>
          </a:xfrm>
          <a:prstGeom prst="rect">
            <a:avLst/>
          </a:prstGeom>
          <a:noFill/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4035984" y="1180463"/>
            <a:ext cx="4036762" cy="629416"/>
          </a:xfrm>
          <a:prstGeom prst="rect">
            <a:avLst/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социально-нравственной активности личности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295563" y="2036093"/>
            <a:ext cx="2835563" cy="132594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 значимая работа в культурно-образовательной деятельности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0" name="Google Shape;230;p19"/>
          <p:cNvCxnSpPr/>
          <p:nvPr/>
        </p:nvCxnSpPr>
        <p:spPr>
          <a:xfrm flipV="1">
            <a:off x="2787485" y="1546810"/>
            <a:ext cx="866049" cy="572819"/>
          </a:xfrm>
          <a:prstGeom prst="straightConnector1">
            <a:avLst/>
          </a:pr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1" name="Google Shape;231;p19"/>
          <p:cNvCxnSpPr>
            <a:stCxn id="229" idx="0"/>
          </p:cNvCxnSpPr>
          <p:nvPr/>
        </p:nvCxnSpPr>
        <p:spPr>
          <a:xfrm flipH="1" flipV="1">
            <a:off x="2701122" y="2676865"/>
            <a:ext cx="430004" cy="22200"/>
          </a:xfrm>
          <a:prstGeom prst="straightConnector1">
            <a:avLst/>
          </a:pr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2" name="Google Shape;232;p19"/>
          <p:cNvCxnSpPr/>
          <p:nvPr/>
        </p:nvCxnSpPr>
        <p:spPr>
          <a:xfrm>
            <a:off x="2787485" y="3234099"/>
            <a:ext cx="866049" cy="705802"/>
          </a:xfrm>
          <a:prstGeom prst="straightConnector1">
            <a:avLst/>
          </a:pr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6" name="Google Shape;236;p19"/>
          <p:cNvSpPr txBox="1"/>
          <p:nvPr/>
        </p:nvSpPr>
        <p:spPr>
          <a:xfrm>
            <a:off x="3058927" y="2589753"/>
            <a:ext cx="4537095" cy="62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3669615" y="3243334"/>
            <a:ext cx="4896947" cy="1081843"/>
          </a:xfrm>
          <a:prstGeom prst="rect">
            <a:avLst/>
          </a:prstGeom>
          <a:noFill/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4379837" y="3362037"/>
            <a:ext cx="3678114" cy="785090"/>
          </a:xfrm>
          <a:prstGeom prst="rect">
            <a:avLst/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Организация и проведение культурно-массовых мероприятий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3285184" y="3895654"/>
            <a:ext cx="4537095" cy="62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/>
          <p:nvPr/>
        </p:nvSpPr>
        <p:spPr>
          <a:xfrm>
            <a:off x="667327" y="909829"/>
            <a:ext cx="1391337" cy="1390606"/>
          </a:xfrm>
          <a:custGeom>
            <a:avLst/>
            <a:gdLst/>
            <a:ahLst/>
            <a:cxnLst/>
            <a:rect l="l" t="t" r="r" b="b"/>
            <a:pathLst>
              <a:path w="1335" h="1335" extrusionOk="0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3240745" y="1085622"/>
            <a:ext cx="521095" cy="519510"/>
          </a:xfrm>
          <a:custGeom>
            <a:avLst/>
            <a:gdLst/>
            <a:ahLst/>
            <a:cxnLst/>
            <a:rect l="l" t="t" r="r" b="b"/>
            <a:pathLst>
              <a:path w="500" h="499" extrusionOk="0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7792433" y="3965965"/>
            <a:ext cx="597225" cy="599534"/>
          </a:xfrm>
          <a:custGeom>
            <a:avLst/>
            <a:gdLst/>
            <a:ahLst/>
            <a:cxnLst/>
            <a:rect l="l" t="t" r="r" b="b"/>
            <a:pathLst>
              <a:path w="574" h="575" extrusionOk="0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35170" y="3464999"/>
            <a:ext cx="378024" cy="377824"/>
          </a:xfrm>
          <a:custGeom>
            <a:avLst/>
            <a:gdLst/>
            <a:ahLst/>
            <a:cxnLst/>
            <a:rect l="l" t="t" r="r" b="b"/>
            <a:pathLst>
              <a:path w="363" h="363" extrusionOk="0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587901" y="1171625"/>
            <a:ext cx="2228041" cy="44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6" name="Google Shape;266;p20"/>
          <p:cNvCxnSpPr/>
          <p:nvPr/>
        </p:nvCxnSpPr>
        <p:spPr>
          <a:xfrm>
            <a:off x="4023191" y="4087875"/>
            <a:ext cx="1967751" cy="0"/>
          </a:xfrm>
          <a:prstGeom prst="straightConnector1">
            <a:avLst/>
          </a:prstGeom>
          <a:noFill/>
          <a:ln w="28575" cap="flat" cmpd="sng">
            <a:solidFill>
              <a:srgbClr val="FFE78C"/>
            </a:solidFill>
            <a:prstDash val="dash"/>
            <a:round/>
            <a:headEnd type="none" w="sm" len="sm"/>
            <a:tailEnd type="oval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18667" y="508049"/>
            <a:ext cx="732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социально-эстетической активности личности</a:t>
            </a:r>
          </a:p>
        </p:txBody>
      </p:sp>
      <p:pic>
        <p:nvPicPr>
          <p:cNvPr id="2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72" y="1345335"/>
            <a:ext cx="3440934" cy="2889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1884" y="1394443"/>
            <a:ext cx="39413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качества:</a:t>
            </a:r>
          </a:p>
          <a:p>
            <a:r>
              <a:rPr lang="ru-RU" sz="1600" b="1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самостоятельность;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самодисциплина;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фантазия, воображение;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доброта и уважение к окружающим;</a:t>
            </a:r>
          </a:p>
          <a:p>
            <a:r>
              <a:rPr lang="ru-RU" sz="16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работать в команде и многие другие.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/>
          <p:nvPr/>
        </p:nvSpPr>
        <p:spPr>
          <a:xfrm>
            <a:off x="757428" y="1866928"/>
            <a:ext cx="4117027" cy="3027938"/>
          </a:xfrm>
          <a:custGeom>
            <a:avLst/>
            <a:gdLst/>
            <a:ahLst/>
            <a:cxnLst/>
            <a:rect l="l" t="t" r="r" b="b"/>
            <a:pathLst>
              <a:path w="2116" h="2116" extrusionOk="0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6329217" y="1669824"/>
            <a:ext cx="1391337" cy="1390606"/>
          </a:xfrm>
          <a:custGeom>
            <a:avLst/>
            <a:gdLst/>
            <a:ahLst/>
            <a:cxnLst/>
            <a:rect l="l" t="t" r="r" b="b"/>
            <a:pathLst>
              <a:path w="1335" h="1335" extrusionOk="0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3240745" y="1085622"/>
            <a:ext cx="521095" cy="519510"/>
          </a:xfrm>
          <a:custGeom>
            <a:avLst/>
            <a:gdLst/>
            <a:ahLst/>
            <a:cxnLst/>
            <a:rect l="l" t="t" r="r" b="b"/>
            <a:pathLst>
              <a:path w="500" h="499" extrusionOk="0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7539215" y="4264677"/>
            <a:ext cx="597225" cy="599534"/>
          </a:xfrm>
          <a:custGeom>
            <a:avLst/>
            <a:gdLst/>
            <a:ahLst/>
            <a:cxnLst/>
            <a:rect l="l" t="t" r="r" b="b"/>
            <a:pathLst>
              <a:path w="574" h="575" extrusionOk="0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35170" y="3464999"/>
            <a:ext cx="378024" cy="377824"/>
          </a:xfrm>
          <a:custGeom>
            <a:avLst/>
            <a:gdLst/>
            <a:ahLst/>
            <a:cxnLst/>
            <a:rect l="l" t="t" r="r" b="b"/>
            <a:pathLst>
              <a:path w="363" h="363" extrusionOk="0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6056536" y="1447006"/>
            <a:ext cx="2228041" cy="44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50" tIns="37775" rIns="75550" bIns="377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6" name="Google Shape;266;p20"/>
          <p:cNvCxnSpPr/>
          <p:nvPr/>
        </p:nvCxnSpPr>
        <p:spPr>
          <a:xfrm>
            <a:off x="4023191" y="4087875"/>
            <a:ext cx="1967751" cy="0"/>
          </a:xfrm>
          <a:prstGeom prst="straightConnector1">
            <a:avLst/>
          </a:prstGeom>
          <a:noFill/>
          <a:ln w="28575" cap="flat" cmpd="sng">
            <a:solidFill>
              <a:srgbClr val="FFE78C"/>
            </a:solidFill>
            <a:prstDash val="dash"/>
            <a:round/>
            <a:headEnd type="none" w="sm" len="sm"/>
            <a:tailEnd type="oval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4" y="1345377"/>
            <a:ext cx="3892400" cy="2919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57" y="1345377"/>
            <a:ext cx="3892401" cy="29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068" y="629174"/>
            <a:ext cx="712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 smtClean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социально-нравственной </a:t>
            </a:r>
            <a:r>
              <a:rPr lang="ru-RU" sz="1800" b="1" dirty="0">
                <a:solidFill>
                  <a:srgbClr val="FAB8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личности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1163781" y="259218"/>
            <a:ext cx="7084291" cy="34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Организация и проведение культурно-массовых мероприятий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1"/>
          <p:cNvSpPr/>
          <p:nvPr/>
        </p:nvSpPr>
        <p:spPr>
          <a:xfrm rot="1788811">
            <a:off x="6788098" y="724283"/>
            <a:ext cx="1882526" cy="1749691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307975" y="1019754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 extrusionOk="0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1"/>
          <p:cNvSpPr/>
          <p:nvPr/>
        </p:nvSpPr>
        <p:spPr>
          <a:xfrm rot="1995325">
            <a:off x="505260" y="2760652"/>
            <a:ext cx="2225468" cy="1922816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2951588" y="2886340"/>
            <a:ext cx="5845119" cy="1158747"/>
          </a:xfrm>
          <a:custGeom>
            <a:avLst/>
            <a:gdLst/>
            <a:ahLst/>
            <a:cxnLst/>
            <a:rect l="l" t="t" r="r" b="b"/>
            <a:pathLst>
              <a:path w="6025861" h="1158747" extrusionOk="0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35082"/>
            <a:ext cx="2551273" cy="216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e.samara.edu.ru/?_task=mail&amp;_mbox=INBOX&amp;_uid=923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.samara.edu.ru/?_task=mail&amp;_mbox=INBOX&amp;_uid=923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32" y="661341"/>
            <a:ext cx="2533442" cy="190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9662" y="1004736"/>
            <a:ext cx="47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программы на дворовых площадках Октябрьского района:</a:t>
            </a: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Масленица, Новый год, День матери 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8481" y="3048561"/>
            <a:ext cx="508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праздничные мероприятия</a:t>
            </a:r>
            <a:r>
              <a:rPr lang="ru-RU" sz="1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посвященные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города Самара, Дню Флага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932872" y="372847"/>
            <a:ext cx="70842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Организация и проведение культурно-массовых мероприятий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483072" y="725775"/>
            <a:ext cx="1913325" cy="1438858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2951588" y="1029999"/>
            <a:ext cx="5776417" cy="742426"/>
          </a:xfrm>
          <a:custGeom>
            <a:avLst/>
            <a:gdLst/>
            <a:ahLst/>
            <a:cxnLst/>
            <a:rect l="l" t="t" r="r" b="b"/>
            <a:pathLst>
              <a:path w="6025861" h="1158747" extrusionOk="0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1351601" y="2142554"/>
            <a:ext cx="2010696" cy="1305562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730504" y="3512714"/>
            <a:ext cx="1714078" cy="1305562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78C"/>
          </a:solidFill>
          <a:ln w="9525" cap="flat" cmpd="sng">
            <a:solidFill>
              <a:srgbClr val="FFE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3897746" y="2221429"/>
            <a:ext cx="4830260" cy="1158747"/>
          </a:xfrm>
          <a:custGeom>
            <a:avLst/>
            <a:gdLst/>
            <a:ahLst/>
            <a:cxnLst/>
            <a:rect l="l" t="t" r="r" b="b"/>
            <a:pathLst>
              <a:path w="5192450" h="1305562" extrusionOk="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2613584" y="3615867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 extrusionOk="0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4300804" y="2419927"/>
            <a:ext cx="4187413" cy="92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программа, посвященные Дню Победы</a:t>
            </a:r>
            <a:endParaRPr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2" y="843938"/>
            <a:ext cx="2144520" cy="1429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71" y="2005386"/>
            <a:ext cx="2009770" cy="1507328"/>
          </a:xfrm>
          <a:prstGeom prst="rect">
            <a:avLst/>
          </a:prstGeom>
        </p:spPr>
      </p:pic>
      <p:pic>
        <p:nvPicPr>
          <p:cNvPr id="2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3" y="3254319"/>
            <a:ext cx="1945356" cy="1459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364" y="1076647"/>
            <a:ext cx="424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 в честь юбилея самого большого  цеха ЦСКБ «Прогресс»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117" y="3857718"/>
            <a:ext cx="453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Торжественные линейки, посвященная </a:t>
            </a: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знаний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"/>
          <p:cNvSpPr txBox="1"/>
          <p:nvPr/>
        </p:nvSpPr>
        <p:spPr>
          <a:xfrm>
            <a:off x="3590267" y="372847"/>
            <a:ext cx="19634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E7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3566615" y="764199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4615350" y="1358593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4582819" y="2516161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6689107" y="1410318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628237" y="3100080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6689108" y="2505643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2461079" y="2486734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1422153" y="1883475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899593" y="4402719"/>
            <a:ext cx="3433001" cy="51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550" tIns="35275" rIns="70550" bIns="35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389;p24"/>
          <p:cNvSpPr/>
          <p:nvPr/>
        </p:nvSpPr>
        <p:spPr>
          <a:xfrm>
            <a:off x="5628238" y="1977189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389;p24"/>
          <p:cNvSpPr/>
          <p:nvPr/>
        </p:nvSpPr>
        <p:spPr>
          <a:xfrm>
            <a:off x="3532497" y="1915603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89;p24"/>
          <p:cNvSpPr/>
          <p:nvPr/>
        </p:nvSpPr>
        <p:spPr>
          <a:xfrm>
            <a:off x="2505006" y="1339793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389;p24"/>
          <p:cNvSpPr/>
          <p:nvPr/>
        </p:nvSpPr>
        <p:spPr>
          <a:xfrm>
            <a:off x="3521949" y="3081980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389;p24"/>
          <p:cNvSpPr/>
          <p:nvPr/>
        </p:nvSpPr>
        <p:spPr>
          <a:xfrm>
            <a:off x="5686768" y="802395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389;p24"/>
          <p:cNvSpPr/>
          <p:nvPr/>
        </p:nvSpPr>
        <p:spPr>
          <a:xfrm>
            <a:off x="1439212" y="3023598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389;p24"/>
          <p:cNvSpPr/>
          <p:nvPr/>
        </p:nvSpPr>
        <p:spPr>
          <a:xfrm>
            <a:off x="361283" y="2443378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389;p24"/>
          <p:cNvSpPr/>
          <p:nvPr/>
        </p:nvSpPr>
        <p:spPr>
          <a:xfrm>
            <a:off x="1456271" y="719749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389;p24"/>
          <p:cNvSpPr/>
          <p:nvPr/>
        </p:nvSpPr>
        <p:spPr>
          <a:xfrm>
            <a:off x="384040" y="1286703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645" y="1397313"/>
            <a:ext cx="6895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театральная студия «Драйв» Муниципального бюджетного учреждения дополнительного образования «Детско-юношеский центр «Подросток» городского округа Самара выполняет большую социально-значимую работу, способствует развитию творческого и личностного потенциала всех участников (актеры и зрители), а также формированию ценностей и навыков, необходимых для успешной жизни в обществе.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96;p24"/>
          <p:cNvSpPr/>
          <p:nvPr/>
        </p:nvSpPr>
        <p:spPr>
          <a:xfrm>
            <a:off x="6769621" y="370379"/>
            <a:ext cx="1330501" cy="11470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78C"/>
          </a:solidFill>
          <a:ln w="25400" cap="flat" cmpd="sng">
            <a:solidFill>
              <a:srgbClr val="FFE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550" tIns="35275" rIns="70550" bIns="35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87" y="2983340"/>
            <a:ext cx="2783639" cy="173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al Frame Presentation Template www.googleslides.o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270</Words>
  <Application>Microsoft Office PowerPoint</Application>
  <PresentationFormat>Экран (16:9)</PresentationFormat>
  <Paragraphs>42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Gothic</vt:lpstr>
      <vt:lpstr>Arial</vt:lpstr>
      <vt:lpstr>Times New Roman</vt:lpstr>
      <vt:lpstr>Floral Frame Presentation Template www.googleslides.org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24</cp:revision>
  <dcterms:modified xsi:type="dcterms:W3CDTF">2024-05-08T16:37:47Z</dcterms:modified>
</cp:coreProperties>
</file>