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5"/>
  </p:notesMasterIdLst>
  <p:sldIdLst>
    <p:sldId id="299" r:id="rId2"/>
    <p:sldId id="318" r:id="rId3"/>
    <p:sldId id="258" r:id="rId4"/>
    <p:sldId id="328" r:id="rId5"/>
    <p:sldId id="343" r:id="rId6"/>
    <p:sldId id="344" r:id="rId7"/>
    <p:sldId id="333" r:id="rId8"/>
    <p:sldId id="342" r:id="rId9"/>
    <p:sldId id="326" r:id="rId10"/>
    <p:sldId id="339" r:id="rId11"/>
    <p:sldId id="325" r:id="rId12"/>
    <p:sldId id="313" r:id="rId13"/>
    <p:sldId id="334" r:id="rId14"/>
    <p:sldId id="315" r:id="rId15"/>
    <p:sldId id="337" r:id="rId16"/>
    <p:sldId id="338" r:id="rId17"/>
    <p:sldId id="340" r:id="rId18"/>
    <p:sldId id="341" r:id="rId19"/>
    <p:sldId id="310" r:id="rId20"/>
    <p:sldId id="312" r:id="rId21"/>
    <p:sldId id="316" r:id="rId22"/>
    <p:sldId id="321" r:id="rId23"/>
    <p:sldId id="336" r:id="rId24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 pitchFamily="34" charset="0"/>
        <a:cs typeface="DejaVu Sans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 pitchFamily="34" charset="0"/>
        <a:cs typeface="DejaVu Sans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 pitchFamily="34" charset="0"/>
        <a:cs typeface="DejaVu Sans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 pitchFamily="34" charset="0"/>
        <a:cs typeface="DejaVu Sans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DejaVu Sans" pitchFamily="34" charset="0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 pitchFamily="34" charset="0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 pitchFamily="34" charset="0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 pitchFamily="34" charset="0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DejaVu Sans" pitchFamily="34" charset="0"/>
        <a:cs typeface="DejaVu Sans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6600"/>
    <a:srgbClr val="009900"/>
    <a:srgbClr val="FFFF00"/>
    <a:srgbClr val="FFFF66"/>
    <a:srgbClr val="CCFF33"/>
    <a:srgbClr val="99FF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0226" autoAdjust="0"/>
    <p:restoredTop sz="94533" autoAdjust="0"/>
  </p:normalViewPr>
  <p:slideViewPr>
    <p:cSldViewPr>
      <p:cViewPr varScale="1">
        <p:scale>
          <a:sx n="42" d="100"/>
          <a:sy n="42" d="100"/>
        </p:scale>
        <p:origin x="51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E345F2C-5F1C-4EA2-A19C-CC363C1AC7C2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087304-622D-4EEB-B599-B6D2E6F6F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849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087304-622D-4EEB-B599-B6D2E6F6F53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521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42975" y="755650"/>
            <a:ext cx="4972050" cy="37306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054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E9951-53DF-4FAC-8981-CEE0FCECAD1E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3B34A-DE14-4205-BF82-F365C93F9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38172-84A9-4BA9-A1A5-F73E1D5F1094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E6ECD-405C-425D-8021-30117DF46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B9320-1E8A-4B5B-8344-231362451CFE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2C91F-041F-468C-8BB6-7E6A11281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51621-C4CD-4727-93FB-CDEDD879366B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8613E-01EC-43E7-9C6E-2E0CE52FA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8D1D9-E097-4BAA-8DA8-1FC2F7317938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FCD4B-8C46-4CB1-93CD-846827396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69F36-F323-4D06-A660-C93D7514E528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72EAC-7DD3-44D1-9740-52B234F63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8C620-F0CF-4FB2-9C63-A6425B62C429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35614-016C-4143-BE77-791E32230C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B0929-C02E-4444-9FAC-2E5A3930037A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29298-A591-4925-844E-01CD94EEA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88EC4-BD47-4652-9281-9A03587B044E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5998E-6CCD-4C1B-A02B-470D33D069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25FAF-720A-47AE-87BC-097A8AE07533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ED290-7730-4A47-A994-D9EA08DD9D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79630-F004-4CC7-9C55-B7E576A89DDE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A07F6-D773-420F-B91C-BFB892556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2DC07-41B1-4F64-8934-49103A391EE5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2EADE-3055-44B4-8943-5E811FB426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79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584546DD-DFC2-4265-A2B2-C80CD703B508}" type="datetimeFigureOut">
              <a:rPr lang="ru-RU"/>
              <a:pPr>
                <a:defRPr/>
              </a:pPr>
              <a:t>26.01.2024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BA456301-AAD8-4D81-8536-DAD29DF73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896" r:id="rId4"/>
    <p:sldLayoutId id="2147483902" r:id="rId5"/>
    <p:sldLayoutId id="2147483897" r:id="rId6"/>
    <p:sldLayoutId id="2147483903" r:id="rId7"/>
    <p:sldLayoutId id="2147483904" r:id="rId8"/>
    <p:sldLayoutId id="2147483905" r:id="rId9"/>
    <p:sldLayoutId id="2147483898" r:id="rId10"/>
    <p:sldLayoutId id="2147483906" r:id="rId11"/>
    <p:sldLayoutId id="214748390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s282sa@mail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0"/>
            <a:ext cx="849694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  <a:p>
            <a:endParaRPr lang="ru-RU" sz="1400" dirty="0"/>
          </a:p>
          <a:p>
            <a:pPr algn="ctr"/>
            <a:r>
              <a:rPr lang="ru-RU" sz="1400" b="1" dirty="0"/>
              <a:t>Муниципальное бюджетное дошкольное образовательное учреждение</a:t>
            </a:r>
            <a:r>
              <a:rPr lang="ru-RU" sz="1400" dirty="0"/>
              <a:t> </a:t>
            </a:r>
            <a:r>
              <a:rPr lang="ru-RU" sz="1400" b="1" dirty="0"/>
              <a:t>«Центр развития ребенка - детский сад  № 282» городского округа Самара</a:t>
            </a:r>
            <a:endParaRPr lang="ru-RU" sz="1400" dirty="0"/>
          </a:p>
          <a:p>
            <a:r>
              <a:rPr lang="ru-RU" sz="1400" dirty="0"/>
              <a:t>Россия, 443051 Самара, ул. Елизарова,5   ~   </a:t>
            </a:r>
            <a:r>
              <a:rPr lang="ru-RU" sz="1400" b="1" u="sng" dirty="0">
                <a:hlinkClick r:id="rId3"/>
              </a:rPr>
              <a:t>ds282sa@mail.ru</a:t>
            </a:r>
            <a:r>
              <a:rPr lang="ru-RU" sz="1400" b="1" dirty="0"/>
              <a:t>   ~</a:t>
            </a:r>
            <a:r>
              <a:rPr lang="ru-RU" sz="1400" dirty="0"/>
              <a:t>   Тел.996-84-32. факс  9544043</a:t>
            </a:r>
          </a:p>
          <a:p>
            <a:pPr algn="ctr"/>
            <a:endParaRPr lang="ru-RU" sz="2800" b="1" dirty="0"/>
          </a:p>
          <a:p>
            <a:pPr algn="ctr" eaLnBrk="1" hangingPunct="1">
              <a:lnSpc>
                <a:spcPct val="80000"/>
              </a:lnSpc>
            </a:pPr>
            <a:r>
              <a:rPr lang="ru-RU" altLang="ru-RU" sz="2800" b="1" i="1"/>
              <a:t>Планирование и организация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2800" b="1" i="1"/>
              <a:t>образовательной работы по формированию основ безопасности жизнедеятельности у дошкольников</a:t>
            </a:r>
          </a:p>
          <a:p>
            <a:pPr algn="ctr" eaLnBrk="1" hangingPunct="1">
              <a:lnSpc>
                <a:spcPct val="80000"/>
              </a:lnSpc>
            </a:pPr>
            <a:endParaRPr lang="ru-RU" sz="2800" dirty="0">
              <a:latin typeface="+mj-lt"/>
            </a:endParaRPr>
          </a:p>
          <a:p>
            <a:pPr algn="r"/>
            <a:endParaRPr lang="ru-RU" sz="2400" b="1">
              <a:latin typeface="+mj-lt"/>
            </a:endParaRPr>
          </a:p>
          <a:p>
            <a:pPr algn="r"/>
            <a:endParaRPr lang="ru-RU" sz="2400" b="1">
              <a:latin typeface="+mj-lt"/>
            </a:endParaRPr>
          </a:p>
          <a:p>
            <a:pPr algn="r"/>
            <a:r>
              <a:rPr lang="ru-RU" sz="2000" b="1">
                <a:latin typeface="+mj-lt"/>
              </a:rPr>
              <a:t>Помошникова </a:t>
            </a:r>
            <a:r>
              <a:rPr lang="ru-RU" sz="2000" b="1" dirty="0">
                <a:latin typeface="+mj-lt"/>
              </a:rPr>
              <a:t>Анна Анатольевна, </a:t>
            </a:r>
          </a:p>
          <a:p>
            <a:pPr algn="r"/>
            <a:r>
              <a:rPr lang="ru-RU" sz="2000" b="1" dirty="0" err="1">
                <a:latin typeface="+mj-lt"/>
              </a:rPr>
              <a:t>Чунихина</a:t>
            </a:r>
            <a:r>
              <a:rPr lang="ru-RU" sz="2000" b="1" dirty="0">
                <a:latin typeface="+mj-lt"/>
              </a:rPr>
              <a:t> Алла Дмитриевна</a:t>
            </a:r>
          </a:p>
          <a:p>
            <a:pPr algn="ctr"/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r>
              <a:rPr lang="ru-RU" sz="2000" b="1" dirty="0"/>
              <a:t>                                             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01782" y="4221088"/>
            <a:ext cx="398032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ru-RU" sz="2400" b="1">
              <a:solidFill>
                <a:srgbClr val="000000"/>
              </a:solidFill>
              <a:latin typeface="+mj-lt"/>
            </a:endParaRPr>
          </a:p>
          <a:p>
            <a:pPr algn="r"/>
            <a:endParaRPr lang="ru-RU" sz="2000" b="1">
              <a:solidFill>
                <a:srgbClr val="000000"/>
              </a:solidFill>
              <a:latin typeface="+mj-lt"/>
            </a:endParaRPr>
          </a:p>
          <a:p>
            <a:pPr algn="r"/>
            <a:r>
              <a:rPr lang="ru-RU" sz="2000" b="1">
                <a:solidFill>
                  <a:srgbClr val="000000"/>
                </a:solidFill>
                <a:latin typeface="+mj-lt"/>
              </a:rPr>
              <a:t>Воспитатели </a:t>
            </a:r>
            <a:r>
              <a:rPr lang="ru-RU" sz="2000" b="1" dirty="0">
                <a:solidFill>
                  <a:srgbClr val="000000"/>
                </a:solidFill>
                <a:latin typeface="+mj-lt"/>
              </a:rPr>
              <a:t>МБДОУ</a:t>
            </a:r>
          </a:p>
          <a:p>
            <a:pPr algn="r"/>
            <a:r>
              <a:rPr lang="ru-RU" sz="2000" b="1" dirty="0">
                <a:solidFill>
                  <a:srgbClr val="000000"/>
                </a:solidFill>
                <a:latin typeface="+mj-lt"/>
              </a:rPr>
              <a:t> «Детский сад №282» г.о. Самара 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6173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User\Мои документы\Мои рисунки\DSCN5166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71802" y="2714596"/>
            <a:ext cx="3099332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7" descr="D:\User\Мои документы\Мои рисунки\DSCN5164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72198" y="428604"/>
            <a:ext cx="2923370" cy="3908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0" descr="D:\User\Мои документы\Мои рисунки\DSCN516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2844" y="428604"/>
            <a:ext cx="3143272" cy="4202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1538" y="0"/>
            <a:ext cx="7572428" cy="1500188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>
                <a:solidFill>
                  <a:schemeClr val="tx1"/>
                </a:solidFill>
              </a:rPr>
              <a:t>сюжетно – ролевые игры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Рисунок 6" descr="IMG_20181002_154356.jpg"/>
          <p:cNvPicPr>
            <a:picLocks noChangeAspect="1"/>
          </p:cNvPicPr>
          <p:nvPr/>
        </p:nvPicPr>
        <p:blipFill>
          <a:blip r:embed="rId2" cstate="print"/>
          <a:srcRect r="18644"/>
          <a:stretch>
            <a:fillRect/>
          </a:stretch>
        </p:blipFill>
        <p:spPr>
          <a:xfrm>
            <a:off x="285719" y="1142984"/>
            <a:ext cx="3529901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89" name="Picture 1" descr="C:\Users\ALLA\Desktop\фото17-21\пдд18\IMG_20181002_154236.jpg"/>
          <p:cNvPicPr>
            <a:picLocks noChangeAspect="1" noChangeArrowheads="1"/>
          </p:cNvPicPr>
          <p:nvPr/>
        </p:nvPicPr>
        <p:blipFill>
          <a:blip r:embed="rId3" cstate="print"/>
          <a:srcRect l="9211" r="21052" b="4864"/>
          <a:stretch>
            <a:fillRect/>
          </a:stretch>
        </p:blipFill>
        <p:spPr bwMode="auto">
          <a:xfrm>
            <a:off x="4786314" y="1142984"/>
            <a:ext cx="3786214" cy="492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6626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32656"/>
            <a:ext cx="878687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+mj-lt"/>
              </a:rPr>
              <a:t>                     </a:t>
            </a:r>
            <a:r>
              <a:rPr lang="ru-RU" sz="2800" b="1" u="sng" dirty="0">
                <a:latin typeface="+mj-lt"/>
              </a:rPr>
              <a:t>Дидактические игры </a:t>
            </a:r>
          </a:p>
          <a:p>
            <a:r>
              <a:rPr lang="ru-RU" sz="2600" b="1" dirty="0">
                <a:latin typeface="+mj-lt"/>
              </a:rPr>
              <a:t>«Опасно – не опасно», «Азбука безопасности», «Азбука пешехода», «Дорожные знаки», «Помощник светофора», «Назови одним словом», «Что лишнее», «Так – не так».</a:t>
            </a:r>
          </a:p>
        </p:txBody>
      </p:sp>
      <p:pic>
        <p:nvPicPr>
          <p:cNvPr id="4" name="Рисунок 3" descr="IMG_20181002_161519.jpg"/>
          <p:cNvPicPr>
            <a:picLocks noChangeAspect="1"/>
          </p:cNvPicPr>
          <p:nvPr/>
        </p:nvPicPr>
        <p:blipFill>
          <a:blip r:embed="rId2" cstate="print"/>
          <a:srcRect l="2469" b="22222"/>
          <a:stretch>
            <a:fillRect/>
          </a:stretch>
        </p:blipFill>
        <p:spPr>
          <a:xfrm>
            <a:off x="6143636" y="2071678"/>
            <a:ext cx="2821802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G_20181002_1612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3" y="2071678"/>
            <a:ext cx="3375447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WP_20160208_008.jpg"/>
          <p:cNvPicPr>
            <a:picLocks noChangeAspect="1"/>
          </p:cNvPicPr>
          <p:nvPr/>
        </p:nvPicPr>
        <p:blipFill>
          <a:blip r:embed="rId4" cstate="print"/>
          <a:srcRect l="21875" t="-69" r="19531" b="5494"/>
          <a:stretch>
            <a:fillRect/>
          </a:stretch>
        </p:blipFill>
        <p:spPr>
          <a:xfrm>
            <a:off x="3714744" y="3929066"/>
            <a:ext cx="2786082" cy="2526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87778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28588"/>
            <a:ext cx="8435280" cy="108583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встреча с работником ГИБДД</a:t>
            </a:r>
          </a:p>
        </p:txBody>
      </p:sp>
      <p:pic>
        <p:nvPicPr>
          <p:cNvPr id="6" name="Рисунок 5" descr="WP_20160210_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928670"/>
            <a:ext cx="3357586" cy="5387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WP_20160210_15_23_30_Smart.jpg"/>
          <p:cNvPicPr>
            <a:picLocks noChangeAspect="1"/>
          </p:cNvPicPr>
          <p:nvPr/>
        </p:nvPicPr>
        <p:blipFill>
          <a:blip r:embed="rId3"/>
          <a:srcRect l="7003" r="10513"/>
          <a:stretch>
            <a:fillRect/>
          </a:stretch>
        </p:blipFill>
        <p:spPr bwMode="auto">
          <a:xfrm>
            <a:off x="3786182" y="2357430"/>
            <a:ext cx="5143504" cy="3507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54128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latin typeface="+mj-lt"/>
              </a:rPr>
              <a:t>Чтение художественной литературы</a:t>
            </a:r>
            <a:endParaRPr lang="ru-RU" sz="3200" b="1" dirty="0">
              <a:latin typeface="+mj-lt"/>
            </a:endParaRPr>
          </a:p>
        </p:txBody>
      </p:sp>
      <p:pic>
        <p:nvPicPr>
          <p:cNvPr id="9218" name="Picture 2" descr="https://ds05.infourok.ru/uploads/ex/0785/00051094-58b25613/img22.jpg"/>
          <p:cNvPicPr>
            <a:picLocks noChangeAspect="1" noChangeArrowheads="1"/>
          </p:cNvPicPr>
          <p:nvPr/>
        </p:nvPicPr>
        <p:blipFill>
          <a:blip r:embed="rId2"/>
          <a:srcRect l="22657" t="25000" r="23437" b="7291"/>
          <a:stretch>
            <a:fillRect/>
          </a:stretch>
        </p:blipFill>
        <p:spPr bwMode="auto">
          <a:xfrm>
            <a:off x="4214810" y="1571612"/>
            <a:ext cx="4929190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IMG_20181002_160722.jpg"/>
          <p:cNvPicPr>
            <a:picLocks noChangeAspect="1"/>
          </p:cNvPicPr>
          <p:nvPr/>
        </p:nvPicPr>
        <p:blipFill>
          <a:blip r:embed="rId3" cstate="print"/>
          <a:srcRect b="20833"/>
          <a:stretch>
            <a:fillRect/>
          </a:stretch>
        </p:blipFill>
        <p:spPr>
          <a:xfrm>
            <a:off x="214282" y="1285860"/>
            <a:ext cx="4071966" cy="42981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39210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u="sng" dirty="0">
                <a:solidFill>
                  <a:schemeClr val="tx1"/>
                </a:solidFill>
              </a:rPr>
              <a:t>Проигрывание разных ситуаций на </a:t>
            </a:r>
            <a:r>
              <a:rPr lang="ru-RU" sz="2800" b="1" u="sng" dirty="0" err="1">
                <a:solidFill>
                  <a:schemeClr val="tx1"/>
                </a:solidFill>
              </a:rPr>
              <a:t>коврографе</a:t>
            </a:r>
            <a:endParaRPr lang="ru-RU" sz="2800" b="1" u="sng" dirty="0">
              <a:solidFill>
                <a:schemeClr val="tx1"/>
              </a:solidFill>
            </a:endParaRPr>
          </a:p>
        </p:txBody>
      </p:sp>
      <p:pic>
        <p:nvPicPr>
          <p:cNvPr id="9" name="Содержимое 8" descr="IMG_20200218_1549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7" y="1428736"/>
            <a:ext cx="3740573" cy="5000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Содержимое 9" descr="IMG_20200218_1549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428736"/>
            <a:ext cx="3800549" cy="5080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949" y="758952"/>
            <a:ext cx="8686800" cy="841248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>
                <a:solidFill>
                  <a:schemeClr val="tx1"/>
                </a:solidFill>
              </a:rPr>
              <a:t>Просмотр </a:t>
            </a:r>
            <a:r>
              <a:rPr lang="ru-RU" sz="2800" b="1" u="sng" dirty="0" err="1">
                <a:solidFill>
                  <a:schemeClr val="tx1"/>
                </a:solidFill>
              </a:rPr>
              <a:t>Мультимедийных</a:t>
            </a:r>
            <a:r>
              <a:rPr lang="ru-RU" sz="2800" b="1" u="sng" dirty="0">
                <a:solidFill>
                  <a:schemeClr val="tx1"/>
                </a:solidFill>
              </a:rPr>
              <a:t>  презентаций, видеофильмов,</a:t>
            </a:r>
          </a:p>
        </p:txBody>
      </p:sp>
      <p:pic>
        <p:nvPicPr>
          <p:cNvPr id="5" name="Содержимое 4" descr="IMG_20200219_1050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33337" y="1600200"/>
            <a:ext cx="3533926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IMG_20200219_0901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285992"/>
            <a:ext cx="4343400" cy="3248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57290" y="0"/>
            <a:ext cx="6143668" cy="857233"/>
          </a:xfrm>
        </p:spPr>
        <p:txBody>
          <a:bodyPr>
            <a:normAutofit/>
          </a:bodyPr>
          <a:lstStyle/>
          <a:p>
            <a:pPr algn="ctr"/>
            <a:r>
              <a:rPr lang="ru-RU" sz="3200" b="1" u="sng" dirty="0">
                <a:solidFill>
                  <a:schemeClr val="tx1"/>
                </a:solidFill>
              </a:rPr>
              <a:t>Физкультурный досуг</a:t>
            </a:r>
          </a:p>
        </p:txBody>
      </p:sp>
      <p:pic>
        <p:nvPicPr>
          <p:cNvPr id="5" name="Рисунок 5" descr="DSCF6110.JPG"/>
          <p:cNvPicPr>
            <a:picLocks noChangeAspect="1"/>
          </p:cNvPicPr>
          <p:nvPr/>
        </p:nvPicPr>
        <p:blipFill>
          <a:blip r:embed="rId2"/>
          <a:srcRect l="2973" t="25523" r="11760" b="15679"/>
          <a:stretch>
            <a:fillRect/>
          </a:stretch>
        </p:blipFill>
        <p:spPr bwMode="auto">
          <a:xfrm>
            <a:off x="4071966" y="3717998"/>
            <a:ext cx="4972085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6" descr="DSCF6105.JPG"/>
          <p:cNvPicPr>
            <a:picLocks noChangeAspect="1"/>
          </p:cNvPicPr>
          <p:nvPr/>
        </p:nvPicPr>
        <p:blipFill>
          <a:blip r:embed="rId3"/>
          <a:srcRect t="34146" r="11449" b="14634"/>
          <a:stretch>
            <a:fillRect/>
          </a:stretch>
        </p:blipFill>
        <p:spPr bwMode="auto">
          <a:xfrm>
            <a:off x="993341" y="823460"/>
            <a:ext cx="6699961" cy="2605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2" descr="DSCF6101.JPG"/>
          <p:cNvPicPr>
            <a:picLocks noChangeAspect="1"/>
          </p:cNvPicPr>
          <p:nvPr/>
        </p:nvPicPr>
        <p:blipFill>
          <a:blip r:embed="rId4"/>
          <a:srcRect l="4324" t="15421" r="13517"/>
          <a:stretch>
            <a:fillRect/>
          </a:stretch>
        </p:blipFill>
        <p:spPr bwMode="auto">
          <a:xfrm>
            <a:off x="99949" y="3573016"/>
            <a:ext cx="4071966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AM_0173.JPG"/>
          <p:cNvPicPr>
            <a:picLocks noChangeAspect="1"/>
          </p:cNvPicPr>
          <p:nvPr/>
        </p:nvPicPr>
        <p:blipFill>
          <a:blip r:embed="rId2"/>
          <a:srcRect t="21188"/>
          <a:stretch>
            <a:fillRect/>
          </a:stretch>
        </p:blipFill>
        <p:spPr bwMode="auto">
          <a:xfrm>
            <a:off x="4187825" y="3643314"/>
            <a:ext cx="4956175" cy="2928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 descr="SAM_0184.JPG"/>
          <p:cNvPicPr>
            <a:picLocks noChangeAspect="1"/>
          </p:cNvPicPr>
          <p:nvPr/>
        </p:nvPicPr>
        <p:blipFill>
          <a:blip r:embed="rId3"/>
          <a:srcRect l="14082" t="18779"/>
          <a:stretch>
            <a:fillRect/>
          </a:stretch>
        </p:blipFill>
        <p:spPr bwMode="auto">
          <a:xfrm>
            <a:off x="214282" y="1071546"/>
            <a:ext cx="4794277" cy="3398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1752" y="142852"/>
            <a:ext cx="8686800" cy="857256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>
                <a:solidFill>
                  <a:schemeClr val="tx1"/>
                </a:solidFill>
              </a:rPr>
              <a:t>Театральное представление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73013" y="310771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+mj-lt"/>
              </a:rPr>
              <a:t>В группе создана предметно – развивающую среда. </a:t>
            </a:r>
          </a:p>
          <a:p>
            <a:pPr algn="ctr"/>
            <a:r>
              <a:rPr lang="ru-RU" sz="2800" b="1" dirty="0">
                <a:latin typeface="+mj-lt"/>
              </a:rPr>
              <a:t> </a:t>
            </a:r>
            <a:r>
              <a:rPr lang="ru-RU" sz="2800" b="1" u="sng" dirty="0">
                <a:latin typeface="+mj-lt"/>
              </a:rPr>
              <a:t>«Уголок безопасности»</a:t>
            </a:r>
          </a:p>
        </p:txBody>
      </p:sp>
      <p:pic>
        <p:nvPicPr>
          <p:cNvPr id="10" name="Содержимое 9" descr="IMG_20180607_11212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3573"/>
          <a:stretch>
            <a:fillRect/>
          </a:stretch>
        </p:blipFill>
        <p:spPr>
          <a:xfrm>
            <a:off x="5072066" y="1857364"/>
            <a:ext cx="3855429" cy="3968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Содержимое 8" descr="WP_20160205_007.jpg"/>
          <p:cNvPicPr>
            <a:picLocks noChangeAspect="1"/>
          </p:cNvPicPr>
          <p:nvPr/>
        </p:nvPicPr>
        <p:blipFill>
          <a:blip r:embed="rId3"/>
          <a:srcRect l="11399" r="17675"/>
          <a:stretch>
            <a:fillRect/>
          </a:stretch>
        </p:blipFill>
        <p:spPr bwMode="auto">
          <a:xfrm>
            <a:off x="357158" y="2143116"/>
            <a:ext cx="4429156" cy="3508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530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1268760"/>
            <a:ext cx="79296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+mj-lt"/>
                <a:ea typeface="Arial Unicode MS" pitchFamily="34" charset="-128"/>
                <a:cs typeface="Arial Unicode MS" pitchFamily="34" charset="-128"/>
              </a:rPr>
              <a:t>Дошкольный возраст – важнейший период, когда формируется личность и закладываются прочные основы опыта жизнедеятельности, здорового образа жизни.</a:t>
            </a:r>
            <a:endParaRPr lang="ru-RU" sz="3600" dirty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3112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maam.ru/upload/blogs/detsad-207180-1518869605.jpg"/>
          <p:cNvPicPr>
            <a:picLocks noChangeAspect="1" noChangeArrowheads="1"/>
          </p:cNvPicPr>
          <p:nvPr/>
        </p:nvPicPr>
        <p:blipFill>
          <a:blip r:embed="rId2"/>
          <a:srcRect l="7916" b="15578"/>
          <a:stretch>
            <a:fillRect/>
          </a:stretch>
        </p:blipFill>
        <p:spPr bwMode="auto">
          <a:xfrm>
            <a:off x="0" y="357166"/>
            <a:ext cx="3681413" cy="60020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http://900igr.net/up/datai/64390/0016-035-.jpg"/>
          <p:cNvPicPr>
            <a:picLocks noChangeAspect="1" noChangeArrowheads="1"/>
          </p:cNvPicPr>
          <p:nvPr/>
        </p:nvPicPr>
        <p:blipFill>
          <a:blip r:embed="rId3"/>
          <a:srcRect l="9160" t="16997" r="10757"/>
          <a:stretch>
            <a:fillRect/>
          </a:stretch>
        </p:blipFill>
        <p:spPr bwMode="auto">
          <a:xfrm>
            <a:off x="3929058" y="214290"/>
            <a:ext cx="4786346" cy="2790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6" name="Picture 6" descr="https://i.pinimg.com/originals/07/80/11/078011c889c14a4ca188791692cc0c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3214686"/>
            <a:ext cx="4572000" cy="3429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9200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"/>
            <a:ext cx="8572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+mj-lt"/>
              </a:rPr>
              <a:t>Работа с родителями одно из важнейших направлений по формированию основ безопасного поведения у детей. </a:t>
            </a:r>
            <a:br>
              <a:rPr lang="ru-RU" sz="2800" b="1" dirty="0">
                <a:latin typeface="+mj-lt"/>
              </a:rPr>
            </a:br>
            <a:r>
              <a:rPr lang="ru-RU" sz="2800" b="1" dirty="0">
                <a:latin typeface="+mj-lt"/>
              </a:rPr>
              <a:t>Ничто не воспитывает с такой убедительностью, как наглядный пример взрослых.</a:t>
            </a:r>
          </a:p>
          <a:p>
            <a:pPr algn="ctr"/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3286116" y="2714620"/>
            <a:ext cx="5688632" cy="388273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4" name="Рисунок 2" descr="WP_20160210_015.jpg"/>
          <p:cNvPicPr>
            <a:picLocks noChangeAspect="1"/>
          </p:cNvPicPr>
          <p:nvPr/>
        </p:nvPicPr>
        <p:blipFill>
          <a:blip r:embed="rId3"/>
          <a:srcRect l="8599" r="10449" b="6317"/>
          <a:stretch>
            <a:fillRect/>
          </a:stretch>
        </p:blipFill>
        <p:spPr bwMode="auto">
          <a:xfrm rot="21264928">
            <a:off x="127042" y="2347707"/>
            <a:ext cx="4342407" cy="2822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8761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i="1" dirty="0">
                <a:solidFill>
                  <a:schemeClr val="tx1"/>
                </a:solidFill>
              </a:rPr>
              <a:t>Результаты работы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268760"/>
            <a:ext cx="87154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>
                <a:latin typeface="+mj-lt"/>
              </a:rPr>
              <a:t>у детей вырос устойчивый интерес к занятиям по ОБЖ;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>
                <a:latin typeface="+mj-lt"/>
              </a:rPr>
              <a:t>пополнился опыт безопасного поведения;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>
                <a:latin typeface="+mj-lt"/>
              </a:rPr>
              <a:t>проявляется самостоятельность, ответственность и осознанное отношение к правилам и нормам безопасного поведения в различных ситуациях в быту, на улице;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>
                <a:latin typeface="+mj-lt"/>
              </a:rPr>
              <a:t>пополняется словарный запас;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>
                <a:latin typeface="+mj-lt"/>
              </a:rPr>
              <a:t>наладился тесный контакт с родителями.</a:t>
            </a:r>
          </a:p>
        </p:txBody>
      </p:sp>
    </p:spTree>
    <p:extLst>
      <p:ext uri="{BB962C8B-B14F-4D97-AF65-F5344CB8AC3E}">
        <p14:creationId xmlns:p14="http://schemas.microsoft.com/office/powerpoint/2010/main" val="2868563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f1.s.qip.ru/Vmk2GfCY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2214554"/>
            <a:ext cx="7072362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7303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pbs.twimg.com/media/D6lsoTxWAAAKuy9.jpg:lar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2100" y="3071786"/>
            <a:ext cx="4871900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267" name="TextBox 6"/>
          <p:cNvSpPr txBox="1">
            <a:spLocks noChangeArrowheads="1"/>
          </p:cNvSpPr>
          <p:nvPr/>
        </p:nvSpPr>
        <p:spPr bwMode="auto">
          <a:xfrm>
            <a:off x="0" y="142852"/>
            <a:ext cx="5400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+mj-lt"/>
                <a:ea typeface="Arial Unicode MS" pitchFamily="34" charset="-128"/>
                <a:cs typeface="Arial Unicode MS" pitchFamily="34" charset="-128"/>
              </a:rPr>
              <a:t>Дети с самого раннего возраста должны знать правила безопасности, так как могут оказаться в непредсказуемой ситуации на улице, дома, на природе, на дороге, поэтому главная задача взрослых развитие самостоятельности и ответственности</a:t>
            </a:r>
            <a:r>
              <a:rPr lang="ru-RU" sz="2000" b="1" dirty="0">
                <a:solidFill>
                  <a:srgbClr val="93540A"/>
                </a:solidFill>
                <a:latin typeface="+mj-lt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71472" y="142852"/>
            <a:ext cx="8228013" cy="2579687"/>
          </a:xfrm>
          <a:effectLst/>
        </p:spPr>
        <p:txBody>
          <a:bodyPr>
            <a:normAutofit/>
          </a:bodyPr>
          <a:lstStyle/>
          <a:p>
            <a:pPr algn="ctr"/>
            <a:r>
              <a:rPr lang="ru-RU" sz="27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 Unicode MS" pitchFamily="34" charset="-128"/>
                <a:cs typeface="Arial Unicode MS" pitchFamily="34" charset="-128"/>
              </a:rPr>
              <a:t>Опыт работы показывает, что помочь себе в трудной ситуации может лишь тот, кто получит необходимые знания о существующих опасностях, научится их своевременно распознавать, обходить стороной, сдерживать и уменьшать.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85918" y="2428868"/>
            <a:ext cx="5643562" cy="4221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258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67DD56D-4F80-4200-9562-C9AB0D2CC17E}"/>
              </a:ext>
            </a:extLst>
          </p:cNvPr>
          <p:cNvSpPr/>
          <p:nvPr/>
        </p:nvSpPr>
        <p:spPr>
          <a:xfrm>
            <a:off x="1115616" y="116632"/>
            <a:ext cx="76637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u="sng">
                <a:latin typeface="Times New Roman" panose="02020603050405020304" pitchFamily="18" charset="0"/>
              </a:rPr>
              <a:t>Задачи</a:t>
            </a:r>
            <a:r>
              <a:rPr lang="ru-RU" altLang="ru-RU" sz="4000" b="1" u="sng"/>
              <a:t> </a:t>
            </a:r>
            <a:r>
              <a:rPr lang="ru-RU" altLang="ru-RU" sz="4000" b="1" u="sng">
                <a:latin typeface="Times New Roman" panose="02020603050405020304" pitchFamily="18" charset="0"/>
              </a:rPr>
              <a:t>образовательной работы</a:t>
            </a:r>
            <a:endParaRPr lang="ru-RU" sz="400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C0EF701-1F32-486B-8EF7-6E6D11E10E66}"/>
              </a:ext>
            </a:extLst>
          </p:cNvPr>
          <p:cNvSpPr/>
          <p:nvPr/>
        </p:nvSpPr>
        <p:spPr>
          <a:xfrm>
            <a:off x="395536" y="1139143"/>
            <a:ext cx="8568952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2400" b="1">
                <a:latin typeface="Times New Roman" panose="02020603050405020304" pitchFamily="18" charset="0"/>
              </a:rPr>
              <a:t>формирование представлений об опасных для человека и окружающего мира природы ситуациях и способах поведения в них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sz="2400" b="1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b="1">
                <a:latin typeface="Times New Roman" panose="02020603050405020304" pitchFamily="18" charset="0"/>
              </a:rPr>
              <a:t> приобщение к правилам безопасного для человека и окружающего мира природы поведения</a:t>
            </a:r>
          </a:p>
          <a:p>
            <a:pPr algn="just" eaLnBrk="1" hangingPunct="1">
              <a:lnSpc>
                <a:spcPct val="90000"/>
              </a:lnSpc>
            </a:pPr>
            <a:endParaRPr lang="ru-RU" altLang="ru-RU" sz="2400" b="1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b="1">
                <a:latin typeface="Times New Roman" panose="02020603050405020304" pitchFamily="18" charset="0"/>
              </a:rPr>
              <a:t>передача детям знаний о правилах безопасности дорожного движения в качестве пешехода и пассажира транспортного средства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ru-RU" altLang="ru-RU" sz="2400" b="1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400" b="1">
                <a:latin typeface="Times New Roman" panose="02020603050405020304" pitchFamily="18" charset="0"/>
              </a:rPr>
              <a:t>формирование осторожного и осмотрительного отношения к потенциально опасным для человека и окружающего мира природы ситуациям.</a:t>
            </a:r>
          </a:p>
        </p:txBody>
      </p:sp>
    </p:spTree>
    <p:extLst>
      <p:ext uri="{BB962C8B-B14F-4D97-AF65-F5344CB8AC3E}">
        <p14:creationId xmlns:p14="http://schemas.microsoft.com/office/powerpoint/2010/main" val="3343802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A5CD675-F40B-4633-AF9B-09272C7BDE7D}"/>
              </a:ext>
            </a:extLst>
          </p:cNvPr>
          <p:cNvSpPr/>
          <p:nvPr/>
        </p:nvSpPr>
        <p:spPr>
          <a:xfrm>
            <a:off x="179512" y="188640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>
                <a:latin typeface="Times New Roman" panose="02020603050405020304" pitchFamily="18" charset="0"/>
              </a:rPr>
              <a:t>Тематический план работы по формированию основ безопасности жизнедеятельности у дошкольников.</a:t>
            </a:r>
            <a:endParaRPr lang="ru-RU" sz="320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F626BA6-BA5C-4CBF-A8BA-1EC78D75431F}"/>
              </a:ext>
            </a:extLst>
          </p:cNvPr>
          <p:cNvSpPr/>
          <p:nvPr/>
        </p:nvSpPr>
        <p:spPr>
          <a:xfrm>
            <a:off x="203350" y="1556792"/>
            <a:ext cx="4158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US" altLang="ru-RU" sz="2000" b="1">
                <a:latin typeface="Times New Roman" panose="02020603050405020304" pitchFamily="18" charset="0"/>
              </a:rPr>
              <a:t>I</a:t>
            </a:r>
            <a:r>
              <a:rPr lang="ru-RU" altLang="ru-RU" sz="2000" b="1" u="sng">
                <a:latin typeface="Times New Roman" panose="02020603050405020304" pitchFamily="18" charset="0"/>
              </a:rPr>
              <a:t>.Безопасность на дорогах города</a:t>
            </a:r>
          </a:p>
          <a:p>
            <a:pPr eaLnBrk="1" hangingPunct="1"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1.1. Устройство проезжей части.</a:t>
            </a:r>
          </a:p>
          <a:p>
            <a:pPr eaLnBrk="1" hangingPunct="1"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1.2. ПДД для пешеходов.</a:t>
            </a:r>
          </a:p>
          <a:p>
            <a:pPr eaLnBrk="1" hangingPunct="1"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1.3. О работе ГИБДД</a:t>
            </a:r>
          </a:p>
          <a:p>
            <a:pPr eaLnBrk="1" hangingPunct="1"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1.4. Правила поведения в транспорте.</a:t>
            </a:r>
          </a:p>
          <a:p>
            <a:pPr eaLnBrk="1" hangingPunct="1">
              <a:buFontTx/>
              <a:buNone/>
            </a:pPr>
            <a:endParaRPr lang="ru-RU" altLang="ru-RU" sz="2000" b="1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ru-RU" sz="2000" b="1">
                <a:latin typeface="Times New Roman" panose="02020603050405020304" pitchFamily="18" charset="0"/>
              </a:rPr>
              <a:t>II</a:t>
            </a:r>
            <a:r>
              <a:rPr lang="ru-RU" altLang="ru-RU" sz="2000" b="1">
                <a:latin typeface="Times New Roman" panose="02020603050405020304" pitchFamily="18" charset="0"/>
              </a:rPr>
              <a:t>. </a:t>
            </a:r>
            <a:r>
              <a:rPr lang="ru-RU" altLang="ru-RU" sz="2000" b="1" u="sng">
                <a:latin typeface="Times New Roman" panose="02020603050405020304" pitchFamily="18" charset="0"/>
              </a:rPr>
              <a:t>Семейное благополучие.</a:t>
            </a:r>
          </a:p>
          <a:p>
            <a:pPr eaLnBrk="1" hangingPunct="1"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2.1.</a:t>
            </a:r>
            <a:r>
              <a:rPr lang="ru-RU" altLang="ru-RU" sz="2000" b="1" u="sng">
                <a:latin typeface="Times New Roman" panose="02020603050405020304" pitchFamily="18" charset="0"/>
              </a:rPr>
              <a:t> </a:t>
            </a:r>
            <a:r>
              <a:rPr lang="ru-RU" altLang="ru-RU" sz="2000" b="1">
                <a:latin typeface="Times New Roman" panose="02020603050405020304" pitchFamily="18" charset="0"/>
              </a:rPr>
              <a:t>Опасные ситуации контактов с незнакомыми людьми.</a:t>
            </a:r>
          </a:p>
          <a:p>
            <a:pPr eaLnBrk="1" hangingPunct="1"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2.2. Осторожно! Чужой!</a:t>
            </a:r>
          </a:p>
          <a:p>
            <a:pPr eaLnBrk="1" hangingPunct="1"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2.3. Осторожно! Электроприборы</a:t>
            </a:r>
          </a:p>
          <a:p>
            <a:pPr eaLnBrk="1" hangingPunct="1"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2.4. Правила поведения при пожаре.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1EE7177-DB88-4059-85A4-213D90A543C4}"/>
              </a:ext>
            </a:extLst>
          </p:cNvPr>
          <p:cNvSpPr/>
          <p:nvPr/>
        </p:nvSpPr>
        <p:spPr>
          <a:xfrm>
            <a:off x="4608004" y="1683240"/>
            <a:ext cx="43326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2000" b="1" u="sng">
                <a:latin typeface="Times New Roman" panose="02020603050405020304" pitchFamily="18" charset="0"/>
              </a:rPr>
              <a:t>III</a:t>
            </a:r>
            <a:r>
              <a:rPr lang="ru-RU" altLang="ru-RU" sz="2000" b="1" u="sng">
                <a:latin typeface="Times New Roman" panose="02020603050405020304" pitchFamily="18" charset="0"/>
              </a:rPr>
              <a:t>. Бережем свое здоровье.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3.1.</a:t>
            </a:r>
            <a:r>
              <a:rPr lang="ru-RU" altLang="ru-RU" sz="2000" b="1" u="sng">
                <a:latin typeface="Times New Roman" panose="02020603050405020304" pitchFamily="18" charset="0"/>
              </a:rPr>
              <a:t> </a:t>
            </a:r>
            <a:r>
              <a:rPr lang="ru-RU" altLang="ru-RU" sz="2000" b="1">
                <a:latin typeface="Times New Roman" panose="02020603050405020304" pitchFamily="18" charset="0"/>
              </a:rPr>
              <a:t>Ценности здорового образа жизни.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3.2. О профилактике заболеваний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3.3. Навыки личной гигиены.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3.4. О роли лекарств и витаминов.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b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2000" b="1">
                <a:latin typeface="Times New Roman" panose="02020603050405020304" pitchFamily="18" charset="0"/>
              </a:rPr>
              <a:t>IV</a:t>
            </a:r>
            <a:r>
              <a:rPr lang="ru-RU" altLang="ru-RU" sz="2000" b="1">
                <a:latin typeface="Times New Roman" panose="02020603050405020304" pitchFamily="18" charset="0"/>
              </a:rPr>
              <a:t>. </a:t>
            </a:r>
            <a:r>
              <a:rPr lang="ru-RU" altLang="ru-RU" sz="2000" b="1" u="sng">
                <a:latin typeface="Times New Roman" panose="02020603050405020304" pitchFamily="18" charset="0"/>
              </a:rPr>
              <a:t>Безопасный отдых на природе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4.1. Бережное отношение к живой природе.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4.2. Правила поведения на природе.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4.3. Контакты с животными и насекомыми.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>
                <a:latin typeface="Times New Roman" panose="02020603050405020304" pitchFamily="18" charset="0"/>
              </a:rPr>
              <a:t>4.4. Ядовитые растения и грибы.</a:t>
            </a:r>
          </a:p>
        </p:txBody>
      </p:sp>
    </p:spTree>
    <p:extLst>
      <p:ext uri="{BB962C8B-B14F-4D97-AF65-F5344CB8AC3E}">
        <p14:creationId xmlns:p14="http://schemas.microsoft.com/office/powerpoint/2010/main" val="1694268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8013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Для реализации задач воспитания безопасного поведения дошкольников используем различные формы организации деятельности детей</a:t>
            </a:r>
            <a:r>
              <a:rPr lang="ru-RU" sz="2400" b="1" dirty="0"/>
              <a:t>: </a:t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714612" y="1357298"/>
            <a:ext cx="3929090" cy="5238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5450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7275493-676F-41BD-B3DD-F1DC130E5131}"/>
              </a:ext>
            </a:extLst>
          </p:cNvPr>
          <p:cNvSpPr/>
          <p:nvPr/>
        </p:nvSpPr>
        <p:spPr>
          <a:xfrm>
            <a:off x="539552" y="332656"/>
            <a:ext cx="82089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400" b="1" i="1">
                <a:latin typeface="+mj-lt"/>
              </a:rPr>
              <a:t>Формы работы </a:t>
            </a:r>
            <a:r>
              <a:rPr lang="ru-RU" altLang="ru-RU" b="1" i="1">
                <a:latin typeface="+mj-lt"/>
              </a:rPr>
              <a:t/>
            </a:r>
            <a:br>
              <a:rPr lang="ru-RU" altLang="ru-RU" b="1" i="1">
                <a:latin typeface="+mj-lt"/>
              </a:rPr>
            </a:br>
            <a:r>
              <a:rPr lang="ru-RU" altLang="ru-RU" sz="2800" b="1">
                <a:latin typeface="+mj-lt"/>
                <a:cs typeface="Times New Roman" pitchFamily="18" charset="0"/>
              </a:rPr>
              <a:t>1. Занятия</a:t>
            </a:r>
            <a:br>
              <a:rPr lang="ru-RU" altLang="ru-RU" sz="2800" b="1">
                <a:latin typeface="+mj-lt"/>
                <a:cs typeface="Times New Roman" pitchFamily="18" charset="0"/>
              </a:rPr>
            </a:br>
            <a:r>
              <a:rPr lang="ru-RU" altLang="ru-RU" sz="2800" b="1">
                <a:latin typeface="+mj-lt"/>
                <a:cs typeface="Times New Roman" pitchFamily="18" charset="0"/>
              </a:rPr>
              <a:t>2. Проблемные ситуации</a:t>
            </a:r>
            <a:br>
              <a:rPr lang="ru-RU" altLang="ru-RU" sz="2800" b="1">
                <a:latin typeface="+mj-lt"/>
                <a:cs typeface="Times New Roman" pitchFamily="18" charset="0"/>
              </a:rPr>
            </a:br>
            <a:r>
              <a:rPr lang="ru-RU" altLang="ru-RU" sz="2800" b="1">
                <a:latin typeface="+mj-lt"/>
                <a:cs typeface="Times New Roman" pitchFamily="18" charset="0"/>
              </a:rPr>
              <a:t>3. Поисково – творческие задания</a:t>
            </a:r>
            <a:br>
              <a:rPr lang="ru-RU" altLang="ru-RU" sz="2800" b="1">
                <a:latin typeface="+mj-lt"/>
                <a:cs typeface="Times New Roman" pitchFamily="18" charset="0"/>
              </a:rPr>
            </a:br>
            <a:r>
              <a:rPr lang="ru-RU" altLang="ru-RU" sz="2800" b="1">
                <a:latin typeface="+mj-lt"/>
                <a:cs typeface="Times New Roman" pitchFamily="18" charset="0"/>
              </a:rPr>
              <a:t>4. Сюжетно – ролевые, досуговые, обучающие, народные и дидактические игры.</a:t>
            </a:r>
            <a:br>
              <a:rPr lang="ru-RU" altLang="ru-RU" sz="2800" b="1">
                <a:latin typeface="+mj-lt"/>
                <a:cs typeface="Times New Roman" pitchFamily="18" charset="0"/>
              </a:rPr>
            </a:br>
            <a:r>
              <a:rPr lang="ru-RU" altLang="ru-RU" sz="2800" b="1">
                <a:latin typeface="+mj-lt"/>
                <a:cs typeface="Times New Roman" pitchFamily="18" charset="0"/>
              </a:rPr>
              <a:t>5. Познавательные беседы.</a:t>
            </a:r>
            <a:br>
              <a:rPr lang="ru-RU" altLang="ru-RU" sz="2800" b="1">
                <a:latin typeface="+mj-lt"/>
                <a:cs typeface="Times New Roman" pitchFamily="18" charset="0"/>
              </a:rPr>
            </a:br>
            <a:r>
              <a:rPr lang="ru-RU" altLang="ru-RU" sz="2800" b="1">
                <a:latin typeface="+mj-lt"/>
                <a:cs typeface="Times New Roman" pitchFamily="18" charset="0"/>
              </a:rPr>
              <a:t>6. Просмотр видеофильмов.</a:t>
            </a:r>
            <a:br>
              <a:rPr lang="ru-RU" altLang="ru-RU" sz="2800" b="1">
                <a:latin typeface="+mj-lt"/>
                <a:cs typeface="Times New Roman" pitchFamily="18" charset="0"/>
              </a:rPr>
            </a:br>
            <a:r>
              <a:rPr lang="ru-RU" altLang="ru-RU" sz="2800" b="1">
                <a:latin typeface="+mj-lt"/>
                <a:cs typeface="Times New Roman" pitchFamily="18" charset="0"/>
              </a:rPr>
              <a:t>7. Театрализованные постановки.</a:t>
            </a:r>
            <a:br>
              <a:rPr lang="ru-RU" altLang="ru-RU" sz="2800" b="1">
                <a:latin typeface="+mj-lt"/>
                <a:cs typeface="Times New Roman" pitchFamily="18" charset="0"/>
              </a:rPr>
            </a:br>
            <a:r>
              <a:rPr lang="ru-RU" altLang="ru-RU" sz="2800" b="1">
                <a:latin typeface="+mj-lt"/>
                <a:cs typeface="Times New Roman" pitchFamily="18" charset="0"/>
              </a:rPr>
              <a:t>8. Музыкальные досуги, развлечения.</a:t>
            </a:r>
            <a:br>
              <a:rPr lang="ru-RU" altLang="ru-RU" sz="2800" b="1">
                <a:latin typeface="+mj-lt"/>
                <a:cs typeface="Times New Roman" pitchFamily="18" charset="0"/>
              </a:rPr>
            </a:br>
            <a:r>
              <a:rPr lang="ru-RU" altLang="ru-RU" sz="2800" b="1">
                <a:latin typeface="+mj-lt"/>
                <a:cs typeface="Times New Roman" pitchFamily="18" charset="0"/>
              </a:rPr>
              <a:t>9. Интерактивные игры, презентации и др.</a:t>
            </a:r>
            <a:r>
              <a:rPr lang="ru-RU" altLang="ru-RU" sz="2800" b="1">
                <a:latin typeface="+mj-lt"/>
              </a:rPr>
              <a:t/>
            </a:r>
            <a:br>
              <a:rPr lang="ru-RU" altLang="ru-RU" sz="2800" b="1">
                <a:latin typeface="+mj-lt"/>
              </a:rPr>
            </a:br>
            <a:endParaRPr lang="ru-RU" sz="28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6055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28589"/>
            <a:ext cx="9144000" cy="1657338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Образовательная деятельность  ООД </a:t>
            </a:r>
            <a:br>
              <a:rPr lang="ru-RU" b="1" u="sng" dirty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ru-RU" sz="4800" b="1" u="sng" dirty="0">
                <a:solidFill>
                  <a:schemeClr val="tx1"/>
                </a:solidFill>
              </a:rPr>
              <a:t>«Огонь – друг, огонь – враг»</a:t>
            </a:r>
          </a:p>
        </p:txBody>
      </p:sp>
      <p:pic>
        <p:nvPicPr>
          <p:cNvPr id="7" name="Рисунок 6" descr="DSC012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643050"/>
            <a:ext cx="5143503" cy="3857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10" descr="DSCF6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57700" y="3343275"/>
            <a:ext cx="4686300" cy="3514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noFill/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555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2352</TotalTime>
  <Words>521</Words>
  <Application>Microsoft Office PowerPoint</Application>
  <PresentationFormat>Экран (4:3)</PresentationFormat>
  <Paragraphs>76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Arial Unicode MS</vt:lpstr>
      <vt:lpstr>Arial</vt:lpstr>
      <vt:lpstr>Calibri</vt:lpstr>
      <vt:lpstr>DejaVu Sans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Опыт работы показывает, что помочь себе в трудной ситуации может лишь тот, кто получит необходимые знания о существующих опасностях, научится их своевременно распознавать, обходить стороной, сдерживать и уменьшать. </vt:lpstr>
      <vt:lpstr>Презентация PowerPoint</vt:lpstr>
      <vt:lpstr>Презентация PowerPoint</vt:lpstr>
      <vt:lpstr>Для реализации задач воспитания безопасного поведения дошкольников используем различные формы организации деятельности детей:   </vt:lpstr>
      <vt:lpstr>Презентация PowerPoint</vt:lpstr>
      <vt:lpstr>Образовательная деятельность  ООД  «Огонь – друг, огонь – враг»</vt:lpstr>
      <vt:lpstr>Презентация PowerPoint</vt:lpstr>
      <vt:lpstr>сюжетно – ролевые игры </vt:lpstr>
      <vt:lpstr>Презентация PowerPoint</vt:lpstr>
      <vt:lpstr>встреча с работником ГИБДД</vt:lpstr>
      <vt:lpstr>Презентация PowerPoint</vt:lpstr>
      <vt:lpstr>Проигрывание разных ситуаций на коврографе</vt:lpstr>
      <vt:lpstr>Просмотр Мультимедийных  презентаций, видеофильмов,</vt:lpstr>
      <vt:lpstr>Физкультурный досуг</vt:lpstr>
      <vt:lpstr>Театральное представление</vt:lpstr>
      <vt:lpstr>Презентация PowerPoint</vt:lpstr>
      <vt:lpstr>Презентация PowerPoint</vt:lpstr>
      <vt:lpstr>Презентация PowerPoint</vt:lpstr>
      <vt:lpstr>Результаты работы</vt:lpstr>
      <vt:lpstr>Презентация PowerPoint</vt:lpstr>
    </vt:vector>
  </TitlesOfParts>
  <Company>*****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Актуальность работы по ОБЖ в дошкольных учреждениях</dc:title>
  <dc:creator>***</dc:creator>
  <cp:lastModifiedBy>Пользователь Windows</cp:lastModifiedBy>
  <cp:revision>252</cp:revision>
  <dcterms:created xsi:type="dcterms:W3CDTF">2009-11-18T06:17:39Z</dcterms:created>
  <dcterms:modified xsi:type="dcterms:W3CDTF">2024-01-26T14:07:35Z</dcterms:modified>
</cp:coreProperties>
</file>