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4" r:id="rId5"/>
    <p:sldId id="260" r:id="rId6"/>
    <p:sldId id="276" r:id="rId7"/>
    <p:sldId id="277" r:id="rId8"/>
    <p:sldId id="278" r:id="rId9"/>
    <p:sldId id="269" r:id="rId10"/>
    <p:sldId id="261" r:id="rId11"/>
    <p:sldId id="279" r:id="rId12"/>
    <p:sldId id="280" r:id="rId13"/>
    <p:sldId id="264" r:id="rId14"/>
    <p:sldId id="265" r:id="rId15"/>
    <p:sldId id="281" r:id="rId16"/>
    <p:sldId id="266" r:id="rId17"/>
    <p:sldId id="283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40" autoAdjust="0"/>
  </p:normalViewPr>
  <p:slideViewPr>
    <p:cSldViewPr>
      <p:cViewPr varScale="1">
        <p:scale>
          <a:sx n="69" d="100"/>
          <a:sy n="69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E69E3-23F9-4A27-822C-6ADDDBEA6EE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AE4872-D652-4F1D-8CA5-664B4D56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3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E69E3-23F9-4A27-822C-6ADDDBEA6EE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E4872-D652-4F1D-8CA5-664B4D56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E69E3-23F9-4A27-822C-6ADDDBEA6EE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E4872-D652-4F1D-8CA5-664B4D56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9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E69E3-23F9-4A27-822C-6ADDDBEA6EE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E4872-D652-4F1D-8CA5-664B4D56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8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E69E3-23F9-4A27-822C-6ADDDBEA6EE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E4872-D652-4F1D-8CA5-664B4D56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6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E69E3-23F9-4A27-822C-6ADDDBEA6EE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E4872-D652-4F1D-8CA5-664B4D56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E69E3-23F9-4A27-822C-6ADDDBEA6EE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E4872-D652-4F1D-8CA5-664B4D56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8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E69E3-23F9-4A27-822C-6ADDDBEA6EE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E4872-D652-4F1D-8CA5-664B4D56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7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E69E3-23F9-4A27-822C-6ADDDBEA6EE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E4872-D652-4F1D-8CA5-664B4D56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0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E69E3-23F9-4A27-822C-6ADDDBEA6EE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E4872-D652-4F1D-8CA5-664B4D56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8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E69E3-23F9-4A27-822C-6ADDDBEA6EE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E4872-D652-4F1D-8CA5-664B4D56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7DE69E3-23F9-4A27-822C-6ADDDBEA6EE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FEAE4872-D652-4F1D-8CA5-664B4D564DA2}" type="slidenum">
              <a:rPr lang="ru-RU" smtClean="0"/>
              <a:t>‹#›</a:t>
            </a:fld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ds282sa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«Кубики озвучивающие душу ребенка»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729" y="5229200"/>
            <a:ext cx="7054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Подготовила воспитатель</a:t>
            </a:r>
          </a:p>
          <a:p>
            <a:r>
              <a:rPr lang="ru-RU" b="1" dirty="0" smtClean="0"/>
              <a:t>МБДОУ «Детский сад №282» </a:t>
            </a:r>
            <a:r>
              <a:rPr lang="ru-RU" b="1" dirty="0" err="1" smtClean="0"/>
              <a:t>г.о</a:t>
            </a:r>
            <a:r>
              <a:rPr lang="ru-RU" b="1" dirty="0" smtClean="0"/>
              <a:t>. Самара  </a:t>
            </a:r>
          </a:p>
          <a:p>
            <a:r>
              <a:rPr lang="ru-RU" b="1" dirty="0" err="1" smtClean="0"/>
              <a:t>Ромодина</a:t>
            </a:r>
            <a:r>
              <a:rPr lang="ru-RU" b="1" dirty="0" smtClean="0"/>
              <a:t> Ирина Петровна</a:t>
            </a:r>
            <a:endParaRPr lang="ru-RU" b="1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389360" y="2285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47681" y="685735"/>
            <a:ext cx="750320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- детский сад  № 282» городского округа Самара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Россия, 443051 Самара, ул. Елизарова,5  ~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ds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282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Тел.996-84-32.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Факс.9544043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722037" y="357007"/>
            <a:ext cx="1028700" cy="723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952" y="728335"/>
            <a:ext cx="448310" cy="2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529" y="533335"/>
            <a:ext cx="56007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6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330" y="332656"/>
            <a:ext cx="808558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900" b="1" dirty="0" smtClean="0"/>
              <a:t>2 </a:t>
            </a:r>
            <a:r>
              <a:rPr lang="ru-RU" sz="1900" b="1" dirty="0"/>
              <a:t>этап 1 – ого года обучения</a:t>
            </a:r>
            <a:endParaRPr lang="ru-RU" sz="1900" dirty="0"/>
          </a:p>
          <a:p>
            <a:pPr marL="0" indent="0">
              <a:buNone/>
            </a:pPr>
            <a:r>
              <a:rPr lang="ru-RU" sz="1900" dirty="0"/>
              <a:t>Цели: знакомство с понятием «согласная»; знакомство поочередно со всеми железными кубиками («маленькими» и «большими»); обучать умению составлять склады (соединять «звонкие» согласные то с «большим золотым», то с «маленьким золотым» кубиками</a:t>
            </a:r>
            <a:r>
              <a:rPr lang="ru-RU" sz="1900" dirty="0" smtClean="0"/>
              <a:t>); </a:t>
            </a:r>
            <a:r>
              <a:rPr lang="ru-RU" sz="1900" dirty="0"/>
              <a:t>находить склады и нужную букву в таблице и </a:t>
            </a:r>
            <a:r>
              <a:rPr lang="ru-RU" sz="1900" dirty="0" err="1"/>
              <a:t>пропевать</a:t>
            </a:r>
            <a:r>
              <a:rPr lang="ru-RU" sz="1900" dirty="0"/>
              <a:t> в разных </a:t>
            </a:r>
            <a:r>
              <a:rPr lang="ru-RU" sz="1900" dirty="0" smtClean="0"/>
              <a:t>направлениях.</a:t>
            </a:r>
          </a:p>
          <a:p>
            <a:pPr marL="0" indent="0">
              <a:buNone/>
            </a:pPr>
            <a:r>
              <a:rPr lang="ru-RU" sz="1900" dirty="0"/>
              <a:t>На этом этапе обучения дети знакомятся с мягкими и твердыми складами, с исключениями: «Й» - всегда мягкая (кубик «маленький железный двойной»), «Ж» - всегда твердая (кубик «большой двойной железный»). На этот этап отводится 11 занятий + 1 занятие на закрепление.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" name="Рисунок 5" descr="G:\фото на конкурс\SAM_20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11334" r="24671" b="6123"/>
          <a:stretch/>
        </p:blipFill>
        <p:spPr bwMode="auto">
          <a:xfrm>
            <a:off x="188166" y="3645024"/>
            <a:ext cx="2711357" cy="2752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G:\фото на конкурс\SAM_20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9" r="29928" b="5929"/>
          <a:stretch/>
        </p:blipFill>
        <p:spPr bwMode="auto">
          <a:xfrm>
            <a:off x="2917036" y="3645024"/>
            <a:ext cx="2736303" cy="2741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G:\фото на конкурс\SAM_205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 r="7793" b="18960"/>
          <a:stretch/>
        </p:blipFill>
        <p:spPr bwMode="auto">
          <a:xfrm>
            <a:off x="5653339" y="3604479"/>
            <a:ext cx="3076575" cy="2809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44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002" y="332656"/>
            <a:ext cx="808558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/>
              <a:t>Каждое занятие начинается в виде игры «</a:t>
            </a:r>
            <a:r>
              <a:rPr lang="ru-RU" sz="2000" i="1" dirty="0" smtClean="0"/>
              <a:t>Теремок».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«Стоит в поле </a:t>
            </a:r>
            <a:r>
              <a:rPr lang="ru-RU" sz="2000" dirty="0" smtClean="0"/>
              <a:t>Теремок</a:t>
            </a:r>
            <a:r>
              <a:rPr lang="ru-RU" sz="2000" dirty="0"/>
              <a:t>, как в том теремочке не зверюшки живут, а кубики…» </a:t>
            </a:r>
          </a:p>
          <a:p>
            <a:pPr marL="0" indent="0">
              <a:buNone/>
            </a:pPr>
            <a:r>
              <a:rPr lang="ru-RU" sz="2000" dirty="0"/>
              <a:t>По мере того, как дети разучивают новые звонкие согласные, они учатся составлять склады с ними. На каждый новый согласный в конце занятия придумываются слова (использовать только изученные согласные). Например: Е – Л, Е - ЛЬ, НО – ЛЬ, МО – ЛЬ и т.д. после каждой вновь разученной звонкой согласной по индивидуальной таблице </a:t>
            </a:r>
            <a:r>
              <a:rPr lang="ru-RU" sz="2000" dirty="0" err="1"/>
              <a:t>пропеваются</a:t>
            </a:r>
            <a:r>
              <a:rPr lang="ru-RU" sz="2000" dirty="0"/>
              <a:t> склады. Игры «на лифте», «По ступенькам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8" name="Рисунок 7" descr="G:\фото на конкурс\SAM_20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 r="7793" b="18960"/>
          <a:stretch/>
        </p:blipFill>
        <p:spPr bwMode="auto">
          <a:xfrm>
            <a:off x="4687122" y="3370370"/>
            <a:ext cx="4176464" cy="3209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G:\фото на конкурс\SAM_20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21380" b="6558"/>
          <a:stretch/>
        </p:blipFill>
        <p:spPr bwMode="auto">
          <a:xfrm>
            <a:off x="323528" y="3370371"/>
            <a:ext cx="4229922" cy="3209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63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330" y="332656"/>
            <a:ext cx="8085584" cy="6192688"/>
          </a:xfrm>
        </p:spPr>
        <p:txBody>
          <a:bodyPr numCol="2"/>
          <a:lstStyle/>
          <a:p>
            <a:pPr marL="0" indent="0">
              <a:buNone/>
            </a:pPr>
            <a:r>
              <a:rPr lang="ru-RU" sz="2000" dirty="0"/>
              <a:t>По мере изучения «звонких» согласных, дети придумывают слова длинные, тем самым пополняется их активный словарь. Игры усложняются</a:t>
            </a:r>
            <a:r>
              <a:rPr lang="ru-RU" sz="2000" dirty="0" smtClean="0"/>
              <a:t>:</a:t>
            </a:r>
          </a:p>
          <a:p>
            <a:pPr marL="0" indent="0">
              <a:buNone/>
            </a:pPr>
            <a:r>
              <a:rPr lang="ru-RU" sz="2000" i="1" dirty="0" smtClean="0"/>
              <a:t>«</a:t>
            </a:r>
            <a:r>
              <a:rPr lang="ru-RU" sz="2000" i="1" dirty="0"/>
              <a:t>Цепочка»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Цель: уметь на каждый последний склад предыдущего слова придумать </a:t>
            </a:r>
            <a:r>
              <a:rPr lang="ru-RU" sz="2000" dirty="0" smtClean="0"/>
              <a:t>новое.</a:t>
            </a:r>
            <a:endParaRPr lang="ru-RU" sz="2000" dirty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r>
              <a:rPr lang="ru-RU" sz="2000" i="1" dirty="0" smtClean="0"/>
              <a:t>«</a:t>
            </a:r>
            <a:r>
              <a:rPr lang="ru-RU" sz="2000" i="1" dirty="0"/>
              <a:t>Живые слова»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Цель: найти нужный кубик и встать с ним на нужное место так, чтобы слово было выложено верно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Рисунок 5" descr="G:\фото на конкурс\SAM_205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8175" r="8595" b="19818"/>
          <a:stretch/>
        </p:blipFill>
        <p:spPr bwMode="auto">
          <a:xfrm>
            <a:off x="4687122" y="354089"/>
            <a:ext cx="3845318" cy="1706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G:\фото на конкурс\SAM_205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3635" r="5378" b="10620"/>
          <a:stretch/>
        </p:blipFill>
        <p:spPr bwMode="auto">
          <a:xfrm>
            <a:off x="4702005" y="2106757"/>
            <a:ext cx="3830435" cy="2330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G:\фото на конкурс\SAM_206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r="11642" b="27298"/>
          <a:stretch/>
        </p:blipFill>
        <p:spPr bwMode="auto">
          <a:xfrm>
            <a:off x="472286" y="3273457"/>
            <a:ext cx="4042792" cy="3238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93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/>
              <a:t>                                                    «</a:t>
            </a:r>
            <a:r>
              <a:rPr lang="ru-RU" sz="2000" i="1" dirty="0"/>
              <a:t>Игра - загадка</a:t>
            </a:r>
            <a:r>
              <a:rPr lang="ru-RU" sz="2000" i="1" dirty="0" smtClean="0"/>
              <a:t>»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Цель: уметь отгадать загадку и выложить отгадку из кубиков.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" y="1916832"/>
            <a:ext cx="3745025" cy="4104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60" y="1340768"/>
            <a:ext cx="351804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	Эти </a:t>
            </a:r>
            <a:r>
              <a:rPr lang="ru-RU" sz="2000" dirty="0"/>
              <a:t>задания лёгкие для одних детей, но сложные для других. В процессе этих игр более «сильные» дети сами обучают «слабых», подталкивая их к прочтению слов. К концу года к играм привлекаются все дети без исключения. Сами того не замечая, пассивные детки начинают приобщаться к чтению сначала коротких, затем более длинных слов. </a:t>
            </a:r>
          </a:p>
          <a:p>
            <a:pPr marL="0" indent="0">
              <a:buNone/>
            </a:pPr>
            <a:r>
              <a:rPr lang="ru-RU" sz="2000" dirty="0" smtClean="0"/>
              <a:t>	На </a:t>
            </a:r>
            <a:r>
              <a:rPr lang="ru-RU" sz="2000" dirty="0"/>
              <a:t>всех последующих занятиях дети, каждый раз занимаясь с новым кубиком и «согласной» в нем, повторяют все ранее изученные кубики, звуки – буквы, склады с ними. Если ребёнок пропустил занятие, то на последующих он будет повторять то, что пропустил.</a:t>
            </a:r>
          </a:p>
          <a:p>
            <a:pPr marL="0" indent="0">
              <a:buNone/>
            </a:pPr>
            <a:r>
              <a:rPr lang="ru-RU" sz="2000" dirty="0" smtClean="0"/>
              <a:t>	К </a:t>
            </a:r>
            <a:r>
              <a:rPr lang="ru-RU" sz="2000" dirty="0"/>
              <a:t>концу первого года обучения дети все, без исключения, знакомятся со всеми «звонкими согласными» и половиной «глухих согласных»; умеют выкладывать и читать слова, начиная от коротких до длинных; понимают понятия «гласные», «согласные», «звонкие согласные», «глухие согласные».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8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332656"/>
            <a:ext cx="7941568" cy="6264696"/>
          </a:xfrm>
        </p:spPr>
        <p:txBody>
          <a:bodyPr numCol="2"/>
          <a:lstStyle/>
          <a:p>
            <a:pPr marL="0" indent="0">
              <a:lnSpc>
                <a:spcPct val="90000"/>
              </a:lnSpc>
              <a:buNone/>
            </a:pPr>
            <a:r>
              <a:rPr lang="ru-RU" sz="1900" b="1" i="1" dirty="0" smtClean="0"/>
              <a:t>2 </a:t>
            </a:r>
            <a:r>
              <a:rPr lang="ru-RU" sz="1900" b="1" i="1" dirty="0"/>
              <a:t>– ой год обучения</a:t>
            </a:r>
            <a:endParaRPr lang="ru-RU" sz="19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1900" dirty="0"/>
              <a:t>На втором году обучения дети закрепляют ранее изученные кубики и звуки – буквы в них, до конца знакомятся с деревянными кубиками. На этом этапе дети должны выкладывать свои имена (фамилии по возможности); должны усвоить понятия «звонкие и глухие согласные», «твёрдые и мягкие согласные», «сонорные, шипящие, парные согласные»; свободно петь наизусть алфавит.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dirty="0"/>
              <a:t>Во второй половине года дети должны составлять словосочетания и короткие предложения из кубиков, правильно оформлять их знаками; к концу года читать предложения, небольшие тексты, понимая смысл прочитанного; легко и быстро играть в словесные игры с усложнениями.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dirty="0"/>
              <a:t>Для реализации проекта используются игры – занятия со всеми детьми фронтально. Занятия проводятся в группе, дети сидят по 2 человека за </a:t>
            </a:r>
            <a:r>
              <a:rPr lang="ru-RU" sz="1900" dirty="0" smtClean="0"/>
              <a:t>столом. Итоговые </a:t>
            </a:r>
            <a:r>
              <a:rPr lang="ru-RU" sz="1900" dirty="0"/>
              <a:t>занятия проводятся в конце каждого года обучения.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60" y="2348880"/>
            <a:ext cx="3744417" cy="32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idx="1"/>
          </p:nvPr>
        </p:nvSpPr>
        <p:spPr>
          <a:xfrm>
            <a:off x="827584" y="692150"/>
            <a:ext cx="8013204" cy="4525963"/>
          </a:xfrm>
        </p:spPr>
        <p:txBody>
          <a:bodyPr numCol="2"/>
          <a:lstStyle/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Рекомендуемые игры на 2 – ом году обучения: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i="1" dirty="0"/>
              <a:t>Игра «Расколдуем (имя ребенка)»</a:t>
            </a:r>
            <a:endParaRPr lang="ru-RU" sz="195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1950" i="1" dirty="0"/>
              <a:t>Например: «Расколдуем Карину»</a:t>
            </a:r>
            <a:endParaRPr lang="ru-RU" sz="195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Цель: придумать и выложить слова на последнюю букву предыдущего слова.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ПА – У – К → К – РО – КО – ДИ - Л → ЛЯ – ГУ – Ш – КА → КА – РИ – НА.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Расколдовали Карину из паука.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i="1" dirty="0"/>
              <a:t>Игра «Придумай слова на … (называется любой склад)»</a:t>
            </a:r>
            <a:endParaRPr lang="ru-RU" sz="195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1950" i="1" dirty="0"/>
              <a:t>Например: «Придумай слова на склад «МО»</a:t>
            </a:r>
            <a:endParaRPr lang="ru-RU" sz="195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Цель: правильно придумать и составить слова на склад «МО».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МО – ЛО – КО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МО – РЕ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МО – РО – ЖЕ – НО – Е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МО – РЯ – К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МО – ЛЬ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МО – ЛО – Д – ЦЫ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i="1" dirty="0"/>
              <a:t>Игра «Выложи услышанное слово»</a:t>
            </a:r>
            <a:endParaRPr lang="ru-RU" sz="195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(по </a:t>
            </a:r>
            <a:r>
              <a:rPr lang="ru-RU" sz="1950" dirty="0" err="1"/>
              <a:t>потешкам</a:t>
            </a:r>
            <a:r>
              <a:rPr lang="ru-RU" sz="1950" dirty="0"/>
              <a:t> и стихам)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Цель: правильно, без ошибок выкладывать слова и читать их.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Например: по </a:t>
            </a:r>
            <a:r>
              <a:rPr lang="ru-RU" sz="1950" dirty="0" err="1"/>
              <a:t>потешке</a:t>
            </a:r>
            <a:r>
              <a:rPr lang="ru-RU" sz="1950" dirty="0"/>
              <a:t> «Веснянка».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Идёт матушка ВЕ – С – НА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Отворяй – ка ворота!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Первый МА – Р – Т пришёл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Белый С – НЕ – Г сошёл,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А за ним А – П – РЕ – ЛЬ –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Отворил окно и дверь.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А уж как придёт МА – Й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50" dirty="0"/>
              <a:t>Солнце в терем приглашай!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868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Благодарю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41180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100" dirty="0" smtClean="0"/>
              <a:t>	Согласно </a:t>
            </a:r>
            <a:r>
              <a:rPr lang="ru-RU" sz="2100" dirty="0"/>
              <a:t>ФГОС, речевое развитие включает в себя ряд очень важных задач:</a:t>
            </a:r>
          </a:p>
          <a:p>
            <a:pPr marL="0" indent="0">
              <a:buNone/>
            </a:pPr>
            <a:r>
              <a:rPr lang="ru-RU" sz="2100" dirty="0"/>
              <a:t>- обогащение активного словаря;</a:t>
            </a:r>
          </a:p>
          <a:p>
            <a:pPr marL="0" indent="0">
              <a:buNone/>
            </a:pPr>
            <a:r>
              <a:rPr lang="ru-RU" sz="2100" dirty="0"/>
              <a:t>- развитие связной грамматически правильной диалогической и монологической речи;</a:t>
            </a:r>
          </a:p>
          <a:p>
            <a:pPr marL="0" indent="0">
              <a:buNone/>
            </a:pPr>
            <a:r>
              <a:rPr lang="ru-RU" sz="2100" dirty="0"/>
              <a:t>- развитие звуковой и интонационной культуры речи; </a:t>
            </a:r>
          </a:p>
          <a:p>
            <a:pPr marL="0" indent="0">
              <a:buNone/>
            </a:pPr>
            <a:r>
              <a:rPr lang="ru-RU" sz="2100" dirty="0"/>
              <a:t>- развитие фонематического слуха;</a:t>
            </a:r>
          </a:p>
          <a:p>
            <a:pPr marL="0" indent="0">
              <a:buNone/>
            </a:pPr>
            <a:r>
              <a:rPr lang="ru-RU" sz="2100" dirty="0"/>
              <a:t>- формирование звуковой </a:t>
            </a:r>
            <a:r>
              <a:rPr lang="ru-RU" sz="2100" dirty="0" err="1"/>
              <a:t>аналитико</a:t>
            </a:r>
            <a:r>
              <a:rPr lang="ru-RU" sz="2100" dirty="0"/>
              <a:t> – синтетической активности как предпосылки обучения грамоте.</a:t>
            </a:r>
          </a:p>
          <a:p>
            <a:pPr marL="0" indent="0">
              <a:buNone/>
            </a:pPr>
            <a:r>
              <a:rPr lang="ru-RU" sz="2100" dirty="0" smtClean="0"/>
              <a:t>	По </a:t>
            </a:r>
            <a:r>
              <a:rPr lang="ru-RU" sz="2100" dirty="0"/>
              <a:t>ФГОС каждый ребенок должен получить качественное дошкольное образование, а оно в свою очередь должно обеспечить психологическую готовность ребёнка к школе. По стандарту в детских дошкольных учреждениях не должно быть занятий. Обучение строится на игре, так как именно она является основой развития детей в дошкольном возрасте. Играя, ребёнок не должен догадываться о том, что его обучают.</a:t>
            </a:r>
          </a:p>
        </p:txBody>
      </p:sp>
    </p:spTree>
    <p:extLst>
      <p:ext uri="{BB962C8B-B14F-4D97-AF65-F5344CB8AC3E}">
        <p14:creationId xmlns:p14="http://schemas.microsoft.com/office/powerpoint/2010/main" val="6757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Николай Александрович Зайцев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363425"/>
            <a:ext cx="512291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Все </a:t>
            </a:r>
            <a:r>
              <a:rPr lang="ru-RU" sz="1800" dirty="0"/>
              <a:t>эти задачи и многие другие в полном объёме решает методика «Обучение чтению по Н.А. Зайцеву», поэтому она мною и была выбрана. Эта методика не является официальной программой. Основателем ее является Н.А. Зайцев, который родился в 1939 году в семье потомственных учителей. Обучаясь в институте, чертил себе таблицы, строил графики, облегчая себе понимание предметов. Так и не получив диплома, Н.А. работал воспитателем детского дома, в детской колонии, в интернате для особых детей. Он опробовал свою методику на особых детях. Успех был переменным, но это давало толчок к дальнейшим исследованиям. С 1989 г. Был налажен и распространен первый выпуск кубиков. С 1992 г. Методика была видоизменена и стала доступной для родителей, для применения в домашних условиях.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9883"/>
            <a:ext cx="3024336" cy="34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/>
              <a:t>	С </a:t>
            </a:r>
            <a:r>
              <a:rPr lang="ru-RU" sz="2200" dirty="0"/>
              <a:t>1996 г. Стало существовать ООО «Методики Зайцева». Н.А. Зайцев – профессор, филолог, читает лекции и знакомит со своей методикой по всей стране, у него множество учеников и последователей. </a:t>
            </a:r>
          </a:p>
          <a:p>
            <a:pPr marL="0" indent="0">
              <a:buNone/>
            </a:pPr>
            <a:r>
              <a:rPr lang="ru-RU" sz="2200" dirty="0" smtClean="0"/>
              <a:t>	Я </a:t>
            </a:r>
            <a:r>
              <a:rPr lang="ru-RU" sz="2200" dirty="0"/>
              <a:t>хотела бы рассказать о том, как мною проводилась работа по этой методике. </a:t>
            </a:r>
          </a:p>
          <a:p>
            <a:pPr marL="0" indent="0">
              <a:buNone/>
            </a:pPr>
            <a:r>
              <a:rPr lang="ru-RU" sz="2200" dirty="0" smtClean="0"/>
              <a:t>	Одним </a:t>
            </a:r>
            <a:r>
              <a:rPr lang="ru-RU" sz="2200" dirty="0"/>
              <a:t>из главных достоинств методики является то, что в ней нет привязанности к определенному возрасту (он варьируется от 2 лет до 7). После овладения методикой ребенок получает грамотность на всю жизнь, у него происходит развитие </a:t>
            </a:r>
            <a:r>
              <a:rPr lang="ru-RU" sz="2200" dirty="0" err="1"/>
              <a:t>самоорганизованности</a:t>
            </a:r>
            <a:r>
              <a:rPr lang="ru-RU" sz="2200" dirty="0"/>
              <a:t>. Простота, системность, наглядность, сочетание игры и строгой внутренней логики дают хорошие результаты. </a:t>
            </a:r>
          </a:p>
          <a:p>
            <a:pPr marL="0" indent="0">
              <a:buNone/>
            </a:pPr>
            <a:r>
              <a:rPr lang="ru-RU" sz="2200" dirty="0" smtClean="0"/>
              <a:t>	По </a:t>
            </a:r>
            <a:r>
              <a:rPr lang="ru-RU" sz="2200" dirty="0"/>
              <a:t>мнению Н.А. Зайцева единицей слова является не буква, а склад (когда 2 буквы сложены). Я убедилась в том, что ребенку удобнее составлять слова не из букв, а из складов. </a:t>
            </a:r>
          </a:p>
          <a:p>
            <a:pPr marL="0" indent="0">
              <a:buNone/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574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204" y="188640"/>
            <a:ext cx="7883219" cy="550547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1600" dirty="0"/>
              <a:t>В методике главное – это пение. Склады не проговариваются, а </a:t>
            </a:r>
            <a:r>
              <a:rPr lang="ru-RU" sz="1600" dirty="0" err="1"/>
              <a:t>пропеваются</a:t>
            </a:r>
            <a:r>
              <a:rPr lang="ru-RU" sz="1600" dirty="0"/>
              <a:t> (и в таблицах, и в кубиках). Разучивание алфавита происходит в виде </a:t>
            </a:r>
            <a:r>
              <a:rPr lang="ru-RU" sz="1600" dirty="0" err="1"/>
              <a:t>попевки</a:t>
            </a:r>
            <a:r>
              <a:rPr lang="ru-RU" sz="1600" dirty="0"/>
              <a:t>. Следует запомнить: алфавит разучивается после полного знакомства со всеми кубиками и таблицей. </a:t>
            </a:r>
          </a:p>
          <a:p>
            <a:pPr marL="0" indent="0">
              <a:buNone/>
            </a:pPr>
            <a:r>
              <a:rPr lang="ru-RU" sz="1600" dirty="0"/>
              <a:t>	Огромный плюс кубиков в том, что ребенок, в дальнейшем в школе, не сможет неправильно написать слов со складами «ЖИ», «ШИ», «ЧА», «ЩА», «ЧУ», «ЩУ» т т.д., так как он их запомнит в нужном варианте.</a:t>
            </a:r>
          </a:p>
          <a:p>
            <a:pPr marL="0" indent="0">
              <a:buNone/>
            </a:pPr>
            <a:r>
              <a:rPr lang="ru-RU" sz="1600" dirty="0"/>
              <a:t>	Для работы мною были выбраны кубики, которые различаются по звучанию и весу, цвету букв и размерам кубиков и индивидуальные таблицы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	Исходя из условий группы оригинальная таблица Зайцева была мною уменьшена и сокращена, а также она предназначалась для каждого ребенка. Дети усаживались так, чтобы было удобно разложить всю таблицу, и они смогли бы свободно перемещаться по группе. </a:t>
            </a:r>
          </a:p>
          <a:p>
            <a:pPr marL="0" indent="0" algn="just">
              <a:buNone/>
            </a:pP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45024"/>
            <a:ext cx="3754429" cy="28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4539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Цель </a:t>
            </a:r>
            <a:r>
              <a:rPr lang="ru-RU" sz="2000" b="1" dirty="0"/>
              <a:t>проекта</a:t>
            </a:r>
            <a:r>
              <a:rPr lang="ru-RU" sz="2000" dirty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максимально приблизить ребенка к самостоятельному чтению;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/>
              <a:t>подготовить </a:t>
            </a:r>
            <a:r>
              <a:rPr lang="ru-RU" sz="2000" dirty="0"/>
              <a:t>детей к обучению в </a:t>
            </a:r>
            <a:r>
              <a:rPr lang="ru-RU" sz="2000" dirty="0" smtClean="0"/>
              <a:t>школе.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Задачи </a:t>
            </a:r>
            <a:r>
              <a:rPr lang="ru-RU" sz="2000" b="1" dirty="0"/>
              <a:t>проекта</a:t>
            </a:r>
            <a:r>
              <a:rPr lang="ru-RU" sz="20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познакомить детей с кубиками, с их звучанием, величиной, классификацией;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познакомить с индивидуальными таблицами. Учить </a:t>
            </a:r>
            <a:r>
              <a:rPr lang="ru-RU" sz="2000" dirty="0" err="1"/>
              <a:t>пропевать</a:t>
            </a:r>
            <a:r>
              <a:rPr lang="ru-RU" sz="2000" dirty="0"/>
              <a:t> склады сверху – вниз, снизу – вверх, слева – направо;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</a:t>
            </a:r>
            <a:r>
              <a:rPr lang="ru-RU" sz="2000" dirty="0" err="1"/>
              <a:t>пропевать</a:t>
            </a:r>
            <a:r>
              <a:rPr lang="ru-RU" sz="2000" dirty="0"/>
              <a:t> склады по кубикам, переворачивая их, находить нужный кубик с нужной буквой. Развивать мелкую моторику;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учить самостоятельно составлять склады, соединяя «большие железные» и «большие деревянные» с «большим золотым», «маленькие железные» и «маленькие деревянные» с «маленьким золотым»;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развивать устную речь;</a:t>
            </a:r>
          </a:p>
          <a:p>
            <a:pPr marL="0">
              <a:buFontTx/>
              <a:buChar char="-"/>
            </a:pPr>
            <a:r>
              <a:rPr lang="ru-RU" sz="2000" dirty="0" smtClean="0"/>
              <a:t>правильно </a:t>
            </a:r>
            <a:r>
              <a:rPr lang="ru-RU" sz="2000" dirty="0"/>
              <a:t>выкладывать кубики слева – направо, без пробелов и, </a:t>
            </a:r>
            <a:r>
              <a:rPr lang="ru-RU" sz="2000" dirty="0" smtClean="0"/>
              <a:t>по возможности</a:t>
            </a:r>
            <a:r>
              <a:rPr lang="ru-RU" sz="2000" dirty="0"/>
              <a:t>, читать слова (сначала короткие, потом длинные</a:t>
            </a:r>
            <a:r>
              <a:rPr lang="ru-RU" sz="20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придумывать слова с заданным звуком – буквой и выкладывать их с помощью кубиков;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69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9797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способствовать обогащению словарного запаса и развитию речи ребенка;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- </a:t>
            </a:r>
            <a:r>
              <a:rPr lang="ru-RU" sz="2000" dirty="0"/>
              <a:t>знакомство с понятиями «слово», «предложение»;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составление коротких словосочетаний из кубиков, соблюдая знаки: «пробел», «Заглавная буква» и, в дальнейшем, составление предложений из кубиков, используя кубики со знаками препинания;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побуждать детей к самостоятельному чтению;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развивать диалогическую речь;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способствовать развитию внимания, памяти, воображения, логического мышления;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развивать умение слушать и слышать, выполнять указания воспитателя;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формировать интерес к книгам: как к художественным, так и к познавательным;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воспитывать любовь к родному языку и желание изучать его.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Данный проект рассчитан на детей в возрасте от 5 до 7 лет.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К концу первого года обучения (5 – 6 лет) дети должны: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знать изученные кубики «золотые», «железные», часть «деревянных», </a:t>
            </a:r>
            <a:r>
              <a:rPr lang="ru-RU" sz="2000" dirty="0" err="1"/>
              <a:t>пропевать</a:t>
            </a:r>
            <a:r>
              <a:rPr lang="ru-RU" sz="2000" dirty="0"/>
              <a:t> по ним склады и по кубикам, и по индивидуальным таблицам;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- </a:t>
            </a:r>
            <a:r>
              <a:rPr lang="ru-RU" sz="2000" dirty="0" err="1"/>
              <a:t>пропевать</a:t>
            </a:r>
            <a:r>
              <a:rPr lang="ru-RU" sz="2000" dirty="0"/>
              <a:t> склады по таблицам в разных направлениях (сверху – вниз, снизу – вверх, слева - направо).</a:t>
            </a:r>
          </a:p>
        </p:txBody>
      </p:sp>
    </p:spTree>
    <p:extLst>
      <p:ext uri="{BB962C8B-B14F-4D97-AF65-F5344CB8AC3E}">
        <p14:creationId xmlns:p14="http://schemas.microsoft.com/office/powerpoint/2010/main" val="32552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/>
              <a:t>Продолжительность обучения</a:t>
            </a:r>
            <a:r>
              <a:rPr lang="ru-RU" sz="2200" dirty="0"/>
              <a:t> – 2 года (1 – </a:t>
            </a:r>
            <a:r>
              <a:rPr lang="ru-RU" sz="2200" dirty="0" err="1"/>
              <a:t>ый</a:t>
            </a:r>
            <a:r>
              <a:rPr lang="ru-RU" sz="2200" dirty="0"/>
              <a:t> год обучения – для детей 5 – 6 лет; 2 – ой год обучения – для детей 6 – 7 лет).</a:t>
            </a:r>
          </a:p>
          <a:p>
            <a:pPr marL="0" indent="0">
              <a:buNone/>
            </a:pPr>
            <a:r>
              <a:rPr lang="ru-RU" sz="2200" dirty="0"/>
              <a:t>Количество занятий в месяц:</a:t>
            </a:r>
          </a:p>
          <a:p>
            <a:pPr marL="0" indent="0">
              <a:buNone/>
            </a:pPr>
            <a:r>
              <a:rPr lang="ru-RU" sz="2200" dirty="0"/>
              <a:t>Первый год обучения – 2 раза</a:t>
            </a:r>
          </a:p>
          <a:p>
            <a:pPr marL="0" indent="0">
              <a:buNone/>
            </a:pPr>
            <a:r>
              <a:rPr lang="ru-RU" sz="2200" dirty="0"/>
              <a:t>Второй год обучения – 2 раза</a:t>
            </a:r>
          </a:p>
          <a:p>
            <a:pPr marL="0" indent="0">
              <a:buNone/>
            </a:pPr>
            <a:r>
              <a:rPr lang="ru-RU" sz="2200" dirty="0"/>
              <a:t>Продолжительность одного занятия:</a:t>
            </a:r>
          </a:p>
          <a:p>
            <a:pPr marL="0" indent="0">
              <a:buNone/>
            </a:pPr>
            <a:r>
              <a:rPr lang="ru-RU" sz="2200" dirty="0"/>
              <a:t>Первый год обучения – 25 мин (одно занятие)</a:t>
            </a:r>
          </a:p>
          <a:p>
            <a:pPr marL="0" indent="0">
              <a:buNone/>
            </a:pPr>
            <a:r>
              <a:rPr lang="ru-RU" sz="2200" dirty="0"/>
              <a:t>Второй год обучения – 25 мин (одно занятие).</a:t>
            </a:r>
          </a:p>
          <a:p>
            <a:pPr marL="0" indent="0">
              <a:buNone/>
            </a:pPr>
            <a:r>
              <a:rPr lang="ru-RU" sz="2200" dirty="0"/>
              <a:t>Работа по методике Н.А. Зайцева начинается с детьми разной степени подготовки (знающими все звуки – буквы, знающими не все звуки – буквы; умеющими читать и не умеющими читать).</a:t>
            </a:r>
          </a:p>
        </p:txBody>
      </p:sp>
    </p:spTree>
    <p:extLst>
      <p:ext uri="{BB962C8B-B14F-4D97-AF65-F5344CB8AC3E}">
        <p14:creationId xmlns:p14="http://schemas.microsoft.com/office/powerpoint/2010/main" val="17723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РАБОТЫ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1-ый год обучения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099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1 </a:t>
            </a:r>
            <a:r>
              <a:rPr lang="ru-RU" sz="2000" b="1" dirty="0"/>
              <a:t>этап 1 – ого года обучения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Цели: знакомство с кубиками и индивидуальной таблицей; привлекать детей к умению манипулировать кубиками (составлять склады по образцу педагога); учить умению находить нужные буквы в таблице; </a:t>
            </a:r>
            <a:r>
              <a:rPr lang="ru-RU" sz="2000" dirty="0" err="1"/>
              <a:t>пропевать</a:t>
            </a:r>
            <a:r>
              <a:rPr lang="ru-RU" sz="2000" dirty="0"/>
              <a:t> склады по кубикам и таблице (в разных направлениях).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Начиная с первых занятий идёт знакомство с «большими и маленькими золотыми кубиками». Дети учатся крутить кубик в правильном направлении, подражая действиям педагога. Дети закрепляют понятие «гласная» буква. Для этого достаточно одного занятия, так как на всех последующих «гласные» повторяются, дети с плохой подготовкой в конечном этапе смогут их хорошо выучить.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Игра «Найди и пропой»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Цель: закрепить знания о «гласных», умение правильно вращать кубик в руках.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/>
              <a:t>Игра «Прокатись на лифте»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Цель: уметь </a:t>
            </a:r>
            <a:r>
              <a:rPr lang="ru-RU" sz="2000" dirty="0" err="1"/>
              <a:t>пропевать</a:t>
            </a:r>
            <a:r>
              <a:rPr lang="ru-RU" sz="2000" dirty="0"/>
              <a:t> «гласные» в таблице сверху – вниз, снизу – вверх.</a:t>
            </a:r>
          </a:p>
        </p:txBody>
      </p:sp>
    </p:spTree>
    <p:extLst>
      <p:ext uri="{BB962C8B-B14F-4D97-AF65-F5344CB8AC3E}">
        <p14:creationId xmlns:p14="http://schemas.microsoft.com/office/powerpoint/2010/main" val="33002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читайк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читайка</Template>
  <TotalTime>186</TotalTime>
  <Words>1471</Words>
  <Application>Microsoft Office PowerPoint</Application>
  <PresentationFormat>Экран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шаблон читайка</vt:lpstr>
      <vt:lpstr>«Кубики озвучивающие душу ребенка»</vt:lpstr>
      <vt:lpstr>Презентация PowerPoint</vt:lpstr>
      <vt:lpstr>Николай Александрович Зайцев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 1-ый год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Кубики Зайцева</dc:title>
  <dc:creator>превет</dc:creator>
  <cp:lastModifiedBy>Пользователь Windows</cp:lastModifiedBy>
  <cp:revision>25</cp:revision>
  <cp:lastPrinted>2024-01-19T09:38:17Z</cp:lastPrinted>
  <dcterms:created xsi:type="dcterms:W3CDTF">2016-03-01T12:30:51Z</dcterms:created>
  <dcterms:modified xsi:type="dcterms:W3CDTF">2024-01-19T09:39:26Z</dcterms:modified>
</cp:coreProperties>
</file>