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5" r:id="rId3"/>
    <p:sldId id="361" r:id="rId4"/>
    <p:sldId id="366" r:id="rId5"/>
    <p:sldId id="362" r:id="rId6"/>
    <p:sldId id="363" r:id="rId7"/>
    <p:sldId id="364" r:id="rId8"/>
    <p:sldId id="365" r:id="rId9"/>
    <p:sldId id="367" r:id="rId10"/>
    <p:sldId id="368" r:id="rId11"/>
    <p:sldId id="369" r:id="rId12"/>
    <p:sldId id="260" r:id="rId13"/>
    <p:sldId id="316" r:id="rId14"/>
    <p:sldId id="317" r:id="rId15"/>
    <p:sldId id="360" r:id="rId16"/>
    <p:sldId id="353" r:id="rId17"/>
    <p:sldId id="352" r:id="rId18"/>
    <p:sldId id="356" r:id="rId19"/>
    <p:sldId id="357" r:id="rId20"/>
    <p:sldId id="339" r:id="rId21"/>
    <p:sldId id="33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E10F6-C669-4FF7-A102-D2B050D119BA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241AF06-78A3-4E1E-B7AD-8F1D9B072E34}">
      <dgm:prSet phldrT="[Текст]"/>
      <dgm:spPr/>
      <dgm:t>
        <a:bodyPr/>
        <a:lstStyle/>
        <a:p>
          <a:endParaRPr lang="ru-RU" dirty="0"/>
        </a:p>
      </dgm:t>
    </dgm:pt>
    <dgm:pt modelId="{FF900606-030A-414D-9AFC-8911A2AC299C}" type="parTrans" cxnId="{022901DD-2F50-4E34-8DD8-280723ACF912}">
      <dgm:prSet/>
      <dgm:spPr/>
      <dgm:t>
        <a:bodyPr/>
        <a:lstStyle/>
        <a:p>
          <a:endParaRPr lang="ru-RU"/>
        </a:p>
      </dgm:t>
    </dgm:pt>
    <dgm:pt modelId="{040753F7-9CC2-4E94-BDB1-A1B712DF9861}" type="sibTrans" cxnId="{022901DD-2F50-4E34-8DD8-280723ACF912}">
      <dgm:prSet/>
      <dgm:spPr/>
      <dgm:t>
        <a:bodyPr/>
        <a:lstStyle/>
        <a:p>
          <a:endParaRPr lang="ru-RU"/>
        </a:p>
      </dgm:t>
    </dgm:pt>
    <dgm:pt modelId="{1BC4DBFA-1132-41D9-AB2F-2D47407415A8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Совершенствует интеллектуальные способности у детей 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(развивает  мышление у детей, развивает внимание, воображение, память и речь).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0F76F11-8ECF-44B9-836A-22C269A7F580}" type="parTrans" cxnId="{BD6B6FA4-BFC4-4561-8CC2-67F5F122D74A}">
      <dgm:prSet/>
      <dgm:spPr/>
      <dgm:t>
        <a:bodyPr/>
        <a:lstStyle/>
        <a:p>
          <a:endParaRPr lang="ru-RU"/>
        </a:p>
      </dgm:t>
    </dgm:pt>
    <dgm:pt modelId="{F8C2B4DB-453F-4074-B657-DF3EE01389D1}" type="sibTrans" cxnId="{BD6B6FA4-BFC4-4561-8CC2-67F5F122D74A}">
      <dgm:prSet/>
      <dgm:spPr/>
      <dgm:t>
        <a:bodyPr/>
        <a:lstStyle/>
        <a:p>
          <a:endParaRPr lang="ru-RU"/>
        </a:p>
      </dgm:t>
    </dgm:pt>
    <dgm:pt modelId="{9BB63596-7241-4A41-8930-81A074E6F079}">
      <dgm:prSet phldrT="[Текст]" phldr="1"/>
      <dgm:spPr/>
      <dgm:t>
        <a:bodyPr/>
        <a:lstStyle/>
        <a:p>
          <a:endParaRPr lang="ru-RU" dirty="0"/>
        </a:p>
      </dgm:t>
    </dgm:pt>
    <dgm:pt modelId="{ED02CC5A-8352-474D-9440-B2D5FAD82C80}" type="parTrans" cxnId="{10BD8BB4-C4E0-40CD-ACB0-3C0570AE726E}">
      <dgm:prSet/>
      <dgm:spPr/>
      <dgm:t>
        <a:bodyPr/>
        <a:lstStyle/>
        <a:p>
          <a:endParaRPr lang="ru-RU"/>
        </a:p>
      </dgm:t>
    </dgm:pt>
    <dgm:pt modelId="{6B982A5E-5DA4-4870-B684-AFF3EA693DBC}" type="sibTrans" cxnId="{10BD8BB4-C4E0-40CD-ACB0-3C0570AE726E}">
      <dgm:prSet/>
      <dgm:spPr/>
      <dgm:t>
        <a:bodyPr/>
        <a:lstStyle/>
        <a:p>
          <a:endParaRPr lang="ru-RU"/>
        </a:p>
      </dgm:t>
    </dgm:pt>
    <dgm:pt modelId="{CFE184B3-A992-4412-8EC7-165E9F44CD2F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Развивает творческие способности дошкольников.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FD6B45-6D0F-4576-A6CF-19E8C9C4D321}" type="parTrans" cxnId="{FC976B47-9E9B-4421-8412-40C529BFE159}">
      <dgm:prSet/>
      <dgm:spPr/>
      <dgm:t>
        <a:bodyPr/>
        <a:lstStyle/>
        <a:p>
          <a:endParaRPr lang="ru-RU"/>
        </a:p>
      </dgm:t>
    </dgm:pt>
    <dgm:pt modelId="{4B2966FD-F829-46CC-9AAA-A2A90D745431}" type="sibTrans" cxnId="{FC976B47-9E9B-4421-8412-40C529BFE159}">
      <dgm:prSet/>
      <dgm:spPr/>
      <dgm:t>
        <a:bodyPr/>
        <a:lstStyle/>
        <a:p>
          <a:endParaRPr lang="ru-RU"/>
        </a:p>
      </dgm:t>
    </dgm:pt>
    <dgm:pt modelId="{8559BA08-48CB-48DC-8008-6D288F404AFC}">
      <dgm:prSet phldrT="[Текст]" phldr="1"/>
      <dgm:spPr/>
      <dgm:t>
        <a:bodyPr/>
        <a:lstStyle/>
        <a:p>
          <a:endParaRPr lang="ru-RU" dirty="0"/>
        </a:p>
      </dgm:t>
    </dgm:pt>
    <dgm:pt modelId="{09E0F9F5-BC6D-47BF-BC5F-7ACB21B82083}" type="parTrans" cxnId="{E39F4447-4389-4531-98B2-21F737F59B7A}">
      <dgm:prSet/>
      <dgm:spPr/>
      <dgm:t>
        <a:bodyPr/>
        <a:lstStyle/>
        <a:p>
          <a:endParaRPr lang="ru-RU"/>
        </a:p>
      </dgm:t>
    </dgm:pt>
    <dgm:pt modelId="{C3D1EB32-D64B-42B4-BB66-688144D1198E}" type="sibTrans" cxnId="{E39F4447-4389-4531-98B2-21F737F59B7A}">
      <dgm:prSet/>
      <dgm:spPr/>
      <dgm:t>
        <a:bodyPr/>
        <a:lstStyle/>
        <a:p>
          <a:endParaRPr lang="ru-RU"/>
        </a:p>
      </dgm:t>
    </dgm:pt>
    <dgm:pt modelId="{5BCBE10A-F505-4BFE-B649-2B1CC658E045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Развивает координацию движений, общей и мелкой моторики, ориентацию в пространстве и в собственном теле.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E7F19D3-7237-4B3F-9EDC-50F61EEC471E}" type="parTrans" cxnId="{608BD853-1801-4A96-9980-F772552B1117}">
      <dgm:prSet/>
      <dgm:spPr/>
      <dgm:t>
        <a:bodyPr/>
        <a:lstStyle/>
        <a:p>
          <a:endParaRPr lang="ru-RU"/>
        </a:p>
      </dgm:t>
    </dgm:pt>
    <dgm:pt modelId="{1447A8FF-2158-4CD5-A29E-EAC7EF750228}" type="sibTrans" cxnId="{608BD853-1801-4A96-9980-F772552B1117}">
      <dgm:prSet/>
      <dgm:spPr/>
      <dgm:t>
        <a:bodyPr/>
        <a:lstStyle/>
        <a:p>
          <a:endParaRPr lang="ru-RU"/>
        </a:p>
      </dgm:t>
    </dgm:pt>
    <dgm:pt modelId="{83B03A57-3199-44AB-9347-412E3A2BFD2E}">
      <dgm:prSet/>
      <dgm:spPr/>
      <dgm:t>
        <a:bodyPr/>
        <a:lstStyle/>
        <a:p>
          <a:endParaRPr lang="ru-RU" dirty="0"/>
        </a:p>
      </dgm:t>
    </dgm:pt>
    <dgm:pt modelId="{3356684D-ADDE-4C97-A728-A062CB21B713}" type="parTrans" cxnId="{9C35C564-A064-4A46-8569-95E3FEC486AB}">
      <dgm:prSet/>
      <dgm:spPr/>
      <dgm:t>
        <a:bodyPr/>
        <a:lstStyle/>
        <a:p>
          <a:endParaRPr lang="ru-RU"/>
        </a:p>
      </dgm:t>
    </dgm:pt>
    <dgm:pt modelId="{986824B7-E1F6-4C1F-AC74-3675341ED48A}" type="sibTrans" cxnId="{9C35C564-A064-4A46-8569-95E3FEC486AB}">
      <dgm:prSet/>
      <dgm:spPr/>
      <dgm:t>
        <a:bodyPr/>
        <a:lstStyle/>
        <a:p>
          <a:endParaRPr lang="ru-RU"/>
        </a:p>
      </dgm:t>
    </dgm:pt>
    <dgm:pt modelId="{D47037BB-A6E6-4FBB-9FD7-4CFF3C004B29}">
      <dgm:prSet/>
      <dgm:spPr/>
      <dgm:t>
        <a:bodyPr/>
        <a:lstStyle/>
        <a:p>
          <a:endParaRPr lang="ru-RU" dirty="0"/>
        </a:p>
      </dgm:t>
    </dgm:pt>
    <dgm:pt modelId="{46612981-3672-4971-BD68-56D82225482F}" type="parTrans" cxnId="{14966A9C-49C7-44B0-91C9-7E6D9D1799CD}">
      <dgm:prSet/>
      <dgm:spPr/>
      <dgm:t>
        <a:bodyPr/>
        <a:lstStyle/>
        <a:p>
          <a:endParaRPr lang="ru-RU"/>
        </a:p>
      </dgm:t>
    </dgm:pt>
    <dgm:pt modelId="{3DE92588-E9CD-4DF3-A34B-90429B6BA2F7}" type="sibTrans" cxnId="{14966A9C-49C7-44B0-91C9-7E6D9D1799CD}">
      <dgm:prSet/>
      <dgm:spPr/>
      <dgm:t>
        <a:bodyPr/>
        <a:lstStyle/>
        <a:p>
          <a:endParaRPr lang="ru-RU"/>
        </a:p>
      </dgm:t>
    </dgm:pt>
    <dgm:pt modelId="{CD7E8B76-EC62-48E3-AD72-F54AE1D4CC40}">
      <dgm:prSet/>
      <dgm:spPr/>
      <dgm:t>
        <a:bodyPr/>
        <a:lstStyle/>
        <a:p>
          <a:endParaRPr lang="ru-RU" dirty="0"/>
        </a:p>
      </dgm:t>
    </dgm:pt>
    <dgm:pt modelId="{5D8FDF53-CAAF-47DC-94F6-C6451ABD0D8D}" type="parTrans" cxnId="{9C379A65-E764-4E75-B962-DED8AAF88D31}">
      <dgm:prSet/>
      <dgm:spPr/>
      <dgm:t>
        <a:bodyPr/>
        <a:lstStyle/>
        <a:p>
          <a:endParaRPr lang="ru-RU"/>
        </a:p>
      </dgm:t>
    </dgm:pt>
    <dgm:pt modelId="{2DED8A62-058A-4FE0-A307-281D02A4B843}" type="sibTrans" cxnId="{9C379A65-E764-4E75-B962-DED8AAF88D31}">
      <dgm:prSet/>
      <dgm:spPr/>
      <dgm:t>
        <a:bodyPr/>
        <a:lstStyle/>
        <a:p>
          <a:endParaRPr lang="ru-RU"/>
        </a:p>
      </dgm:t>
    </dgm:pt>
    <dgm:pt modelId="{19708F24-1DB0-4FC8-ACBE-26441FB3D777}">
      <dgm:prSet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Развивает зрительное, тактильное и слуховое восприятие 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(цвета, формы, размеры и т. п.)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7118FC-22D9-4055-B8F7-ED8D810A3579}" type="parTrans" cxnId="{2915A5F1-C652-4C5B-B971-9AA5509C9F56}">
      <dgm:prSet/>
      <dgm:spPr/>
      <dgm:t>
        <a:bodyPr/>
        <a:lstStyle/>
        <a:p>
          <a:endParaRPr lang="ru-RU"/>
        </a:p>
      </dgm:t>
    </dgm:pt>
    <dgm:pt modelId="{0141544A-07C3-44AE-AE49-142548259C62}" type="sibTrans" cxnId="{2915A5F1-C652-4C5B-B971-9AA5509C9F56}">
      <dgm:prSet/>
      <dgm:spPr/>
      <dgm:t>
        <a:bodyPr/>
        <a:lstStyle/>
        <a:p>
          <a:endParaRPr lang="ru-RU"/>
        </a:p>
      </dgm:t>
    </dgm:pt>
    <dgm:pt modelId="{439C68A0-7E63-4E7B-ABFF-E17C829EB3C7}">
      <dgm:prSet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Сплачивает группу, развивает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эмпатию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умение взаимодействовать со сверстниками. Создаёт положительный эмоциональный настрой в группе.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296659A-F0A2-4BAF-A8DB-FC5750B24D49}" type="parTrans" cxnId="{050CAD9B-08AF-4AA9-8139-7D4143CD2E6E}">
      <dgm:prSet/>
      <dgm:spPr/>
      <dgm:t>
        <a:bodyPr/>
        <a:lstStyle/>
        <a:p>
          <a:endParaRPr lang="ru-RU"/>
        </a:p>
      </dgm:t>
    </dgm:pt>
    <dgm:pt modelId="{D5ABE58B-B16D-483D-9E58-1292EB8EFDA6}" type="sibTrans" cxnId="{050CAD9B-08AF-4AA9-8139-7D4143CD2E6E}">
      <dgm:prSet/>
      <dgm:spPr/>
      <dgm:t>
        <a:bodyPr/>
        <a:lstStyle/>
        <a:p>
          <a:endParaRPr lang="ru-RU"/>
        </a:p>
      </dgm:t>
    </dgm:pt>
    <dgm:pt modelId="{9B09004B-1D8E-4BBE-A0CA-2E64736996AE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Развивает умение действовать соответственно правилам игры.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4C5283B-327D-48FD-AAC6-387F2CC0F582}" type="parTrans" cxnId="{6699636D-69A6-4EA3-B831-8E7EFB98352B}">
      <dgm:prSet/>
      <dgm:spPr/>
      <dgm:t>
        <a:bodyPr/>
        <a:lstStyle/>
        <a:p>
          <a:endParaRPr lang="ru-RU"/>
        </a:p>
      </dgm:t>
    </dgm:pt>
    <dgm:pt modelId="{178BAFD1-CC42-471E-87DC-F6BA42C87F91}" type="sibTrans" cxnId="{6699636D-69A6-4EA3-B831-8E7EFB98352B}">
      <dgm:prSet/>
      <dgm:spPr/>
      <dgm:t>
        <a:bodyPr/>
        <a:lstStyle/>
        <a:p>
          <a:endParaRPr lang="ru-RU"/>
        </a:p>
      </dgm:t>
    </dgm:pt>
    <dgm:pt modelId="{13723EF1-00CB-4FFF-B389-143141F20741}" type="pres">
      <dgm:prSet presAssocID="{D64E10F6-C669-4FF7-A102-D2B050D119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AE8AC1-8151-466F-B6FB-3D7AA28FF297}" type="pres">
      <dgm:prSet presAssocID="{8241AF06-78A3-4E1E-B7AD-8F1D9B072E34}" presName="composite" presStyleCnt="0"/>
      <dgm:spPr/>
    </dgm:pt>
    <dgm:pt modelId="{7FF789AA-2B38-4D22-8924-F07EB81F634B}" type="pres">
      <dgm:prSet presAssocID="{8241AF06-78A3-4E1E-B7AD-8F1D9B072E3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A09A0-9987-4BC4-9681-5920A052D982}" type="pres">
      <dgm:prSet presAssocID="{8241AF06-78A3-4E1E-B7AD-8F1D9B072E3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F6A8F-F924-4CF8-878B-73D44435D620}" type="pres">
      <dgm:prSet presAssocID="{040753F7-9CC2-4E94-BDB1-A1B712DF9861}" presName="sp" presStyleCnt="0"/>
      <dgm:spPr/>
    </dgm:pt>
    <dgm:pt modelId="{22E3B37D-93EA-407D-A754-CC91485E855A}" type="pres">
      <dgm:prSet presAssocID="{9BB63596-7241-4A41-8930-81A074E6F079}" presName="composite" presStyleCnt="0"/>
      <dgm:spPr/>
    </dgm:pt>
    <dgm:pt modelId="{E1AF4672-47E3-4C08-908E-05B164B71834}" type="pres">
      <dgm:prSet presAssocID="{9BB63596-7241-4A41-8930-81A074E6F07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C3AAD-5385-488A-8898-01744870F6AA}" type="pres">
      <dgm:prSet presAssocID="{9BB63596-7241-4A41-8930-81A074E6F07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C529C-B4D8-4A77-94E3-C9B8C9818FD4}" type="pres">
      <dgm:prSet presAssocID="{6B982A5E-5DA4-4870-B684-AFF3EA693DBC}" presName="sp" presStyleCnt="0"/>
      <dgm:spPr/>
    </dgm:pt>
    <dgm:pt modelId="{2CE6FE0C-BF9C-451E-825C-97DFB0F51644}" type="pres">
      <dgm:prSet presAssocID="{8559BA08-48CB-48DC-8008-6D288F404AFC}" presName="composite" presStyleCnt="0"/>
      <dgm:spPr/>
    </dgm:pt>
    <dgm:pt modelId="{678C9698-7D5F-4AB7-B316-6DFCBE172D06}" type="pres">
      <dgm:prSet presAssocID="{8559BA08-48CB-48DC-8008-6D288F404AF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40697-1180-4219-BC11-CF62D235F84F}" type="pres">
      <dgm:prSet presAssocID="{8559BA08-48CB-48DC-8008-6D288F404AFC}" presName="descendantText" presStyleLbl="alignAcc1" presStyleIdx="2" presStyleCnt="6" custScaleY="10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DD49E-3166-431C-8577-0B788B482721}" type="pres">
      <dgm:prSet presAssocID="{C3D1EB32-D64B-42B4-BB66-688144D1198E}" presName="sp" presStyleCnt="0"/>
      <dgm:spPr/>
    </dgm:pt>
    <dgm:pt modelId="{D4F44C81-761A-47A6-9867-301A26093805}" type="pres">
      <dgm:prSet presAssocID="{83B03A57-3199-44AB-9347-412E3A2BFD2E}" presName="composite" presStyleCnt="0"/>
      <dgm:spPr/>
    </dgm:pt>
    <dgm:pt modelId="{5188C91B-4D3B-4120-A475-FC662C374826}" type="pres">
      <dgm:prSet presAssocID="{83B03A57-3199-44AB-9347-412E3A2BFD2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4A7E8-7B47-424E-B8F9-ED0EC734B240}" type="pres">
      <dgm:prSet presAssocID="{83B03A57-3199-44AB-9347-412E3A2BFD2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D7FF-7CA4-4E70-AA56-04FF8475DCB8}" type="pres">
      <dgm:prSet presAssocID="{986824B7-E1F6-4C1F-AC74-3675341ED48A}" presName="sp" presStyleCnt="0"/>
      <dgm:spPr/>
    </dgm:pt>
    <dgm:pt modelId="{775375DC-5253-41B3-9E66-A1384984F2AF}" type="pres">
      <dgm:prSet presAssocID="{D47037BB-A6E6-4FBB-9FD7-4CFF3C004B29}" presName="composite" presStyleCnt="0"/>
      <dgm:spPr/>
    </dgm:pt>
    <dgm:pt modelId="{0005330E-6A8F-4B28-B594-8BA3FE824889}" type="pres">
      <dgm:prSet presAssocID="{D47037BB-A6E6-4FBB-9FD7-4CFF3C004B2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F42B4-260C-476A-B3BB-A9595F2E68BA}" type="pres">
      <dgm:prSet presAssocID="{D47037BB-A6E6-4FBB-9FD7-4CFF3C004B2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EC83-CB97-42DA-BE07-620D42B3BD46}" type="pres">
      <dgm:prSet presAssocID="{3DE92588-E9CD-4DF3-A34B-90429B6BA2F7}" presName="sp" presStyleCnt="0"/>
      <dgm:spPr/>
    </dgm:pt>
    <dgm:pt modelId="{1E944C5A-8044-49EB-9687-2DD18F8B7374}" type="pres">
      <dgm:prSet presAssocID="{CD7E8B76-EC62-48E3-AD72-F54AE1D4CC40}" presName="composite" presStyleCnt="0"/>
      <dgm:spPr/>
    </dgm:pt>
    <dgm:pt modelId="{FEB0998F-EE23-4B7C-B77F-9C0B2908B63F}" type="pres">
      <dgm:prSet presAssocID="{CD7E8B76-EC62-48E3-AD72-F54AE1D4CC4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63B3-CE49-4561-9803-4ED240308B83}" type="pres">
      <dgm:prSet presAssocID="{CD7E8B76-EC62-48E3-AD72-F54AE1D4CC4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76B47-9E9B-4421-8412-40C529BFE159}" srcId="{9BB63596-7241-4A41-8930-81A074E6F079}" destId="{CFE184B3-A992-4412-8EC7-165E9F44CD2F}" srcOrd="0" destOrd="0" parTransId="{EAFD6B45-6D0F-4576-A6CF-19E8C9C4D321}" sibTransId="{4B2966FD-F829-46CC-9AAA-A2A90D745431}"/>
    <dgm:cxn modelId="{8974F468-C5EE-4F83-97D6-FE7E97045610}" type="presOf" srcId="{9BB63596-7241-4A41-8930-81A074E6F079}" destId="{E1AF4672-47E3-4C08-908E-05B164B71834}" srcOrd="0" destOrd="0" presId="urn:microsoft.com/office/officeart/2005/8/layout/chevron2"/>
    <dgm:cxn modelId="{14966A9C-49C7-44B0-91C9-7E6D9D1799CD}" srcId="{D64E10F6-C669-4FF7-A102-D2B050D119BA}" destId="{D47037BB-A6E6-4FBB-9FD7-4CFF3C004B29}" srcOrd="4" destOrd="0" parTransId="{46612981-3672-4971-BD68-56D82225482F}" sibTransId="{3DE92588-E9CD-4DF3-A34B-90429B6BA2F7}"/>
    <dgm:cxn modelId="{022901DD-2F50-4E34-8DD8-280723ACF912}" srcId="{D64E10F6-C669-4FF7-A102-D2B050D119BA}" destId="{8241AF06-78A3-4E1E-B7AD-8F1D9B072E34}" srcOrd="0" destOrd="0" parTransId="{FF900606-030A-414D-9AFC-8911A2AC299C}" sibTransId="{040753F7-9CC2-4E94-BDB1-A1B712DF9861}"/>
    <dgm:cxn modelId="{5A800818-BD43-4FCB-843F-6BBDF9B11237}" type="presOf" srcId="{5BCBE10A-F505-4BFE-B649-2B1CC658E045}" destId="{A4740697-1180-4219-BC11-CF62D235F84F}" srcOrd="0" destOrd="0" presId="urn:microsoft.com/office/officeart/2005/8/layout/chevron2"/>
    <dgm:cxn modelId="{51F1C5FC-AB11-4463-A78B-207AC1AC0344}" type="presOf" srcId="{8559BA08-48CB-48DC-8008-6D288F404AFC}" destId="{678C9698-7D5F-4AB7-B316-6DFCBE172D06}" srcOrd="0" destOrd="0" presId="urn:microsoft.com/office/officeart/2005/8/layout/chevron2"/>
    <dgm:cxn modelId="{38FD824A-3597-41C4-A64A-91022FCA15BB}" type="presOf" srcId="{8241AF06-78A3-4E1E-B7AD-8F1D9B072E34}" destId="{7FF789AA-2B38-4D22-8924-F07EB81F634B}" srcOrd="0" destOrd="0" presId="urn:microsoft.com/office/officeart/2005/8/layout/chevron2"/>
    <dgm:cxn modelId="{6699636D-69A6-4EA3-B831-8E7EFB98352B}" srcId="{CD7E8B76-EC62-48E3-AD72-F54AE1D4CC40}" destId="{9B09004B-1D8E-4BBE-A0CA-2E64736996AE}" srcOrd="0" destOrd="0" parTransId="{14C5283B-327D-48FD-AAC6-387F2CC0F582}" sibTransId="{178BAFD1-CC42-471E-87DC-F6BA42C87F91}"/>
    <dgm:cxn modelId="{608BD853-1801-4A96-9980-F772552B1117}" srcId="{8559BA08-48CB-48DC-8008-6D288F404AFC}" destId="{5BCBE10A-F505-4BFE-B649-2B1CC658E045}" srcOrd="0" destOrd="0" parTransId="{CE7F19D3-7237-4B3F-9EDC-50F61EEC471E}" sibTransId="{1447A8FF-2158-4CD5-A29E-EAC7EF750228}"/>
    <dgm:cxn modelId="{67472AC1-4588-491C-8C5B-0EA32026D2AB}" type="presOf" srcId="{9B09004B-1D8E-4BBE-A0CA-2E64736996AE}" destId="{B7CB63B3-CE49-4561-9803-4ED240308B83}" srcOrd="0" destOrd="0" presId="urn:microsoft.com/office/officeart/2005/8/layout/chevron2"/>
    <dgm:cxn modelId="{E39F4447-4389-4531-98B2-21F737F59B7A}" srcId="{D64E10F6-C669-4FF7-A102-D2B050D119BA}" destId="{8559BA08-48CB-48DC-8008-6D288F404AFC}" srcOrd="2" destOrd="0" parTransId="{09E0F9F5-BC6D-47BF-BC5F-7ACB21B82083}" sibTransId="{C3D1EB32-D64B-42B4-BB66-688144D1198E}"/>
    <dgm:cxn modelId="{49608BB2-5BC4-4C8B-9428-0E87A8687D1A}" type="presOf" srcId="{CFE184B3-A992-4412-8EC7-165E9F44CD2F}" destId="{BB2C3AAD-5385-488A-8898-01744870F6AA}" srcOrd="0" destOrd="0" presId="urn:microsoft.com/office/officeart/2005/8/layout/chevron2"/>
    <dgm:cxn modelId="{9C35C564-A064-4A46-8569-95E3FEC486AB}" srcId="{D64E10F6-C669-4FF7-A102-D2B050D119BA}" destId="{83B03A57-3199-44AB-9347-412E3A2BFD2E}" srcOrd="3" destOrd="0" parTransId="{3356684D-ADDE-4C97-A728-A062CB21B713}" sibTransId="{986824B7-E1F6-4C1F-AC74-3675341ED48A}"/>
    <dgm:cxn modelId="{A32B97D6-DD08-4BC9-9C49-E50040C1AC9E}" type="presOf" srcId="{CD7E8B76-EC62-48E3-AD72-F54AE1D4CC40}" destId="{FEB0998F-EE23-4B7C-B77F-9C0B2908B63F}" srcOrd="0" destOrd="0" presId="urn:microsoft.com/office/officeart/2005/8/layout/chevron2"/>
    <dgm:cxn modelId="{9C379A65-E764-4E75-B962-DED8AAF88D31}" srcId="{D64E10F6-C669-4FF7-A102-D2B050D119BA}" destId="{CD7E8B76-EC62-48E3-AD72-F54AE1D4CC40}" srcOrd="5" destOrd="0" parTransId="{5D8FDF53-CAAF-47DC-94F6-C6451ABD0D8D}" sibTransId="{2DED8A62-058A-4FE0-A307-281D02A4B843}"/>
    <dgm:cxn modelId="{BD6B6FA4-BFC4-4561-8CC2-67F5F122D74A}" srcId="{8241AF06-78A3-4E1E-B7AD-8F1D9B072E34}" destId="{1BC4DBFA-1132-41D9-AB2F-2D47407415A8}" srcOrd="0" destOrd="0" parTransId="{30F76F11-8ECF-44B9-836A-22C269A7F580}" sibTransId="{F8C2B4DB-453F-4074-B657-DF3EE01389D1}"/>
    <dgm:cxn modelId="{EA44AD78-42F8-4E36-84AA-EB7988E86135}" type="presOf" srcId="{19708F24-1DB0-4FC8-ACBE-26441FB3D777}" destId="{D134A7E8-7B47-424E-B8F9-ED0EC734B240}" srcOrd="0" destOrd="0" presId="urn:microsoft.com/office/officeart/2005/8/layout/chevron2"/>
    <dgm:cxn modelId="{050CAD9B-08AF-4AA9-8139-7D4143CD2E6E}" srcId="{D47037BB-A6E6-4FBB-9FD7-4CFF3C004B29}" destId="{439C68A0-7E63-4E7B-ABFF-E17C829EB3C7}" srcOrd="0" destOrd="0" parTransId="{3296659A-F0A2-4BAF-A8DB-FC5750B24D49}" sibTransId="{D5ABE58B-B16D-483D-9E58-1292EB8EFDA6}"/>
    <dgm:cxn modelId="{93E7652D-FCC0-4D07-BF81-E27D50D57D8F}" type="presOf" srcId="{1BC4DBFA-1132-41D9-AB2F-2D47407415A8}" destId="{56DA09A0-9987-4BC4-9681-5920A052D982}" srcOrd="0" destOrd="0" presId="urn:microsoft.com/office/officeart/2005/8/layout/chevron2"/>
    <dgm:cxn modelId="{F75D9417-9325-4E70-AD96-C244C7EF76CD}" type="presOf" srcId="{D64E10F6-C669-4FF7-A102-D2B050D119BA}" destId="{13723EF1-00CB-4FFF-B389-143141F20741}" srcOrd="0" destOrd="0" presId="urn:microsoft.com/office/officeart/2005/8/layout/chevron2"/>
    <dgm:cxn modelId="{2915A5F1-C652-4C5B-B971-9AA5509C9F56}" srcId="{83B03A57-3199-44AB-9347-412E3A2BFD2E}" destId="{19708F24-1DB0-4FC8-ACBE-26441FB3D777}" srcOrd="0" destOrd="0" parTransId="{6B7118FC-22D9-4055-B8F7-ED8D810A3579}" sibTransId="{0141544A-07C3-44AE-AE49-142548259C62}"/>
    <dgm:cxn modelId="{10BD8BB4-C4E0-40CD-ACB0-3C0570AE726E}" srcId="{D64E10F6-C669-4FF7-A102-D2B050D119BA}" destId="{9BB63596-7241-4A41-8930-81A074E6F079}" srcOrd="1" destOrd="0" parTransId="{ED02CC5A-8352-474D-9440-B2D5FAD82C80}" sibTransId="{6B982A5E-5DA4-4870-B684-AFF3EA693DBC}"/>
    <dgm:cxn modelId="{9971A054-2469-4390-81FA-962EA13487C6}" type="presOf" srcId="{439C68A0-7E63-4E7B-ABFF-E17C829EB3C7}" destId="{BA4F42B4-260C-476A-B3BB-A9595F2E68BA}" srcOrd="0" destOrd="0" presId="urn:microsoft.com/office/officeart/2005/8/layout/chevron2"/>
    <dgm:cxn modelId="{D0D7E93C-5C01-417E-B457-DF2AE2F20265}" type="presOf" srcId="{D47037BB-A6E6-4FBB-9FD7-4CFF3C004B29}" destId="{0005330E-6A8F-4B28-B594-8BA3FE824889}" srcOrd="0" destOrd="0" presId="urn:microsoft.com/office/officeart/2005/8/layout/chevron2"/>
    <dgm:cxn modelId="{6B68FEEE-DAED-4FFA-8248-6AB3134B9524}" type="presOf" srcId="{83B03A57-3199-44AB-9347-412E3A2BFD2E}" destId="{5188C91B-4D3B-4120-A475-FC662C374826}" srcOrd="0" destOrd="0" presId="urn:microsoft.com/office/officeart/2005/8/layout/chevron2"/>
    <dgm:cxn modelId="{BD84CE5C-C5B0-480D-B970-510579BC3E33}" type="presParOf" srcId="{13723EF1-00CB-4FFF-B389-143141F20741}" destId="{5CAE8AC1-8151-466F-B6FB-3D7AA28FF297}" srcOrd="0" destOrd="0" presId="urn:microsoft.com/office/officeart/2005/8/layout/chevron2"/>
    <dgm:cxn modelId="{8C4DDE8C-5457-404D-9B3F-2EDC632807E1}" type="presParOf" srcId="{5CAE8AC1-8151-466F-B6FB-3D7AA28FF297}" destId="{7FF789AA-2B38-4D22-8924-F07EB81F634B}" srcOrd="0" destOrd="0" presId="urn:microsoft.com/office/officeart/2005/8/layout/chevron2"/>
    <dgm:cxn modelId="{B365CABF-EC6F-4DE1-A58C-B43373709C93}" type="presParOf" srcId="{5CAE8AC1-8151-466F-B6FB-3D7AA28FF297}" destId="{56DA09A0-9987-4BC4-9681-5920A052D982}" srcOrd="1" destOrd="0" presId="urn:microsoft.com/office/officeart/2005/8/layout/chevron2"/>
    <dgm:cxn modelId="{E51DB5F2-DE42-4CF0-AC6F-89496BBF6AF5}" type="presParOf" srcId="{13723EF1-00CB-4FFF-B389-143141F20741}" destId="{535F6A8F-F924-4CF8-878B-73D44435D620}" srcOrd="1" destOrd="0" presId="urn:microsoft.com/office/officeart/2005/8/layout/chevron2"/>
    <dgm:cxn modelId="{E0CE6D3F-202E-4123-9367-CA2271FDB00D}" type="presParOf" srcId="{13723EF1-00CB-4FFF-B389-143141F20741}" destId="{22E3B37D-93EA-407D-A754-CC91485E855A}" srcOrd="2" destOrd="0" presId="urn:microsoft.com/office/officeart/2005/8/layout/chevron2"/>
    <dgm:cxn modelId="{B223D284-DFF3-4228-AB29-93364C7C10E5}" type="presParOf" srcId="{22E3B37D-93EA-407D-A754-CC91485E855A}" destId="{E1AF4672-47E3-4C08-908E-05B164B71834}" srcOrd="0" destOrd="0" presId="urn:microsoft.com/office/officeart/2005/8/layout/chevron2"/>
    <dgm:cxn modelId="{2CF86FE4-B538-4D9E-AFA5-0C7E756C7D23}" type="presParOf" srcId="{22E3B37D-93EA-407D-A754-CC91485E855A}" destId="{BB2C3AAD-5385-488A-8898-01744870F6AA}" srcOrd="1" destOrd="0" presId="urn:microsoft.com/office/officeart/2005/8/layout/chevron2"/>
    <dgm:cxn modelId="{371E26F9-00A8-41D6-92FA-9060F087949E}" type="presParOf" srcId="{13723EF1-00CB-4FFF-B389-143141F20741}" destId="{60DC529C-B4D8-4A77-94E3-C9B8C9818FD4}" srcOrd="3" destOrd="0" presId="urn:microsoft.com/office/officeart/2005/8/layout/chevron2"/>
    <dgm:cxn modelId="{86235A28-74FF-4663-812E-7FA1A734CB99}" type="presParOf" srcId="{13723EF1-00CB-4FFF-B389-143141F20741}" destId="{2CE6FE0C-BF9C-451E-825C-97DFB0F51644}" srcOrd="4" destOrd="0" presId="urn:microsoft.com/office/officeart/2005/8/layout/chevron2"/>
    <dgm:cxn modelId="{54F7AC85-2BE2-4930-84D6-B68436531D00}" type="presParOf" srcId="{2CE6FE0C-BF9C-451E-825C-97DFB0F51644}" destId="{678C9698-7D5F-4AB7-B316-6DFCBE172D06}" srcOrd="0" destOrd="0" presId="urn:microsoft.com/office/officeart/2005/8/layout/chevron2"/>
    <dgm:cxn modelId="{ED24507F-13B5-4597-8957-CFD0461AC7DE}" type="presParOf" srcId="{2CE6FE0C-BF9C-451E-825C-97DFB0F51644}" destId="{A4740697-1180-4219-BC11-CF62D235F84F}" srcOrd="1" destOrd="0" presId="urn:microsoft.com/office/officeart/2005/8/layout/chevron2"/>
    <dgm:cxn modelId="{436A6410-01B6-472E-9032-DBE17BC3D22F}" type="presParOf" srcId="{13723EF1-00CB-4FFF-B389-143141F20741}" destId="{B3ADD49E-3166-431C-8577-0B788B482721}" srcOrd="5" destOrd="0" presId="urn:microsoft.com/office/officeart/2005/8/layout/chevron2"/>
    <dgm:cxn modelId="{14471896-07A4-4B08-BADB-4E09D34EF7A7}" type="presParOf" srcId="{13723EF1-00CB-4FFF-B389-143141F20741}" destId="{D4F44C81-761A-47A6-9867-301A26093805}" srcOrd="6" destOrd="0" presId="urn:microsoft.com/office/officeart/2005/8/layout/chevron2"/>
    <dgm:cxn modelId="{1C959BB9-EE22-4269-A08D-5948BD90F1E2}" type="presParOf" srcId="{D4F44C81-761A-47A6-9867-301A26093805}" destId="{5188C91B-4D3B-4120-A475-FC662C374826}" srcOrd="0" destOrd="0" presId="urn:microsoft.com/office/officeart/2005/8/layout/chevron2"/>
    <dgm:cxn modelId="{62169B55-B2DE-42CF-8E97-B069D08C02FF}" type="presParOf" srcId="{D4F44C81-761A-47A6-9867-301A26093805}" destId="{D134A7E8-7B47-424E-B8F9-ED0EC734B240}" srcOrd="1" destOrd="0" presId="urn:microsoft.com/office/officeart/2005/8/layout/chevron2"/>
    <dgm:cxn modelId="{C263F143-B3AD-4B44-8493-358B13669A77}" type="presParOf" srcId="{13723EF1-00CB-4FFF-B389-143141F20741}" destId="{C46DD7FF-7CA4-4E70-AA56-04FF8475DCB8}" srcOrd="7" destOrd="0" presId="urn:microsoft.com/office/officeart/2005/8/layout/chevron2"/>
    <dgm:cxn modelId="{C6A96D4F-759F-43C6-82B7-71C5BDFB51A5}" type="presParOf" srcId="{13723EF1-00CB-4FFF-B389-143141F20741}" destId="{775375DC-5253-41B3-9E66-A1384984F2AF}" srcOrd="8" destOrd="0" presId="urn:microsoft.com/office/officeart/2005/8/layout/chevron2"/>
    <dgm:cxn modelId="{F7A67092-2F35-4F24-833C-EAFE22DADEA0}" type="presParOf" srcId="{775375DC-5253-41B3-9E66-A1384984F2AF}" destId="{0005330E-6A8F-4B28-B594-8BA3FE824889}" srcOrd="0" destOrd="0" presId="urn:microsoft.com/office/officeart/2005/8/layout/chevron2"/>
    <dgm:cxn modelId="{447FE737-74D8-42B7-947B-5B39163E450E}" type="presParOf" srcId="{775375DC-5253-41B3-9E66-A1384984F2AF}" destId="{BA4F42B4-260C-476A-B3BB-A9595F2E68BA}" srcOrd="1" destOrd="0" presId="urn:microsoft.com/office/officeart/2005/8/layout/chevron2"/>
    <dgm:cxn modelId="{1E99E8C8-A296-4217-A41A-BC3A8571E69C}" type="presParOf" srcId="{13723EF1-00CB-4FFF-B389-143141F20741}" destId="{169CEC83-CB97-42DA-BE07-620D42B3BD46}" srcOrd="9" destOrd="0" presId="urn:microsoft.com/office/officeart/2005/8/layout/chevron2"/>
    <dgm:cxn modelId="{E9C6B74B-19BD-4E1C-9A14-0BCF9D88917F}" type="presParOf" srcId="{13723EF1-00CB-4FFF-B389-143141F20741}" destId="{1E944C5A-8044-49EB-9687-2DD18F8B7374}" srcOrd="10" destOrd="0" presId="urn:microsoft.com/office/officeart/2005/8/layout/chevron2"/>
    <dgm:cxn modelId="{9722C581-144A-4F58-8DC5-C0D60C3B0D47}" type="presParOf" srcId="{1E944C5A-8044-49EB-9687-2DD18F8B7374}" destId="{FEB0998F-EE23-4B7C-B77F-9C0B2908B63F}" srcOrd="0" destOrd="0" presId="urn:microsoft.com/office/officeart/2005/8/layout/chevron2"/>
    <dgm:cxn modelId="{43C79C4C-3488-428C-A6D6-FF83CE0D40AD}" type="presParOf" srcId="{1E944C5A-8044-49EB-9687-2DD18F8B7374}" destId="{B7CB63B3-CE49-4561-9803-4ED240308B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789AA-2B38-4D22-8924-F07EB81F634B}">
      <dsp:nvSpPr>
        <dsp:cNvPr id="0" name=""/>
        <dsp:cNvSpPr/>
      </dsp:nvSpPr>
      <dsp:spPr>
        <a:xfrm rot="5400000">
          <a:off x="-156175" y="159692"/>
          <a:ext cx="1041170" cy="72881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67927"/>
        <a:ext cx="728819" cy="312351"/>
      </dsp:txXfrm>
    </dsp:sp>
    <dsp:sp modelId="{56DA09A0-9987-4BC4-9681-5920A052D982}">
      <dsp:nvSpPr>
        <dsp:cNvPr id="0" name=""/>
        <dsp:cNvSpPr/>
      </dsp:nvSpPr>
      <dsp:spPr>
        <a:xfrm rot="5400000">
          <a:off x="4312309" y="-3579973"/>
          <a:ext cx="676760" cy="7843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Совершенствует интеллектуальные способности у детей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(развивает  мышление у детей, развивает внимание, воображение, память и речь).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28820" y="36553"/>
        <a:ext cx="7810703" cy="610686"/>
      </dsp:txXfrm>
    </dsp:sp>
    <dsp:sp modelId="{E1AF4672-47E3-4C08-908E-05B164B71834}">
      <dsp:nvSpPr>
        <dsp:cNvPr id="0" name=""/>
        <dsp:cNvSpPr/>
      </dsp:nvSpPr>
      <dsp:spPr>
        <a:xfrm rot="5400000">
          <a:off x="-156175" y="1104476"/>
          <a:ext cx="1041170" cy="728819"/>
        </a:xfrm>
        <a:prstGeom prst="chevron">
          <a:avLst/>
        </a:prstGeom>
        <a:gradFill rotWithShape="0">
          <a:gsLst>
            <a:gs pos="0">
              <a:schemeClr val="accent2">
                <a:hueOff val="3801769"/>
                <a:satOff val="-7337"/>
                <a:lumOff val="-942"/>
                <a:alphaOff val="0"/>
                <a:tint val="35000"/>
                <a:satMod val="253000"/>
              </a:schemeClr>
            </a:gs>
            <a:gs pos="50000">
              <a:schemeClr val="accent2">
                <a:hueOff val="3801769"/>
                <a:satOff val="-7337"/>
                <a:lumOff val="-942"/>
                <a:alphaOff val="0"/>
                <a:tint val="42000"/>
                <a:satMod val="255000"/>
              </a:schemeClr>
            </a:gs>
            <a:gs pos="97000">
              <a:schemeClr val="accent2">
                <a:hueOff val="3801769"/>
                <a:satOff val="-7337"/>
                <a:lumOff val="-942"/>
                <a:alphaOff val="0"/>
                <a:tint val="53000"/>
                <a:satMod val="260000"/>
              </a:schemeClr>
            </a:gs>
            <a:gs pos="100000">
              <a:schemeClr val="accent2">
                <a:hueOff val="3801769"/>
                <a:satOff val="-7337"/>
                <a:lumOff val="-94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3801769"/>
              <a:satOff val="-7337"/>
              <a:lumOff val="-942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1312711"/>
        <a:ext cx="728819" cy="312351"/>
      </dsp:txXfrm>
    </dsp:sp>
    <dsp:sp modelId="{BB2C3AAD-5385-488A-8898-01744870F6AA}">
      <dsp:nvSpPr>
        <dsp:cNvPr id="0" name=""/>
        <dsp:cNvSpPr/>
      </dsp:nvSpPr>
      <dsp:spPr>
        <a:xfrm rot="5400000">
          <a:off x="4312309" y="-2635188"/>
          <a:ext cx="676760" cy="7843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801769"/>
              <a:satOff val="-7337"/>
              <a:lumOff val="-9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Развивает творческие способности дошкольников.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28820" y="981338"/>
        <a:ext cx="7810703" cy="610686"/>
      </dsp:txXfrm>
    </dsp:sp>
    <dsp:sp modelId="{678C9698-7D5F-4AB7-B316-6DFCBE172D06}">
      <dsp:nvSpPr>
        <dsp:cNvPr id="0" name=""/>
        <dsp:cNvSpPr/>
      </dsp:nvSpPr>
      <dsp:spPr>
        <a:xfrm rot="5400000">
          <a:off x="-156175" y="2063612"/>
          <a:ext cx="1041170" cy="728819"/>
        </a:xfrm>
        <a:prstGeom prst="chevron">
          <a:avLst/>
        </a:prstGeom>
        <a:gradFill rotWithShape="0">
          <a:gsLst>
            <a:gs pos="0">
              <a:schemeClr val="accent2">
                <a:hueOff val="7603537"/>
                <a:satOff val="-14674"/>
                <a:lumOff val="-1884"/>
                <a:alphaOff val="0"/>
                <a:tint val="35000"/>
                <a:satMod val="253000"/>
              </a:schemeClr>
            </a:gs>
            <a:gs pos="50000">
              <a:schemeClr val="accent2">
                <a:hueOff val="7603537"/>
                <a:satOff val="-14674"/>
                <a:lumOff val="-1884"/>
                <a:alphaOff val="0"/>
                <a:tint val="42000"/>
                <a:satMod val="255000"/>
              </a:schemeClr>
            </a:gs>
            <a:gs pos="97000">
              <a:schemeClr val="accent2">
                <a:hueOff val="7603537"/>
                <a:satOff val="-14674"/>
                <a:lumOff val="-1884"/>
                <a:alphaOff val="0"/>
                <a:tint val="53000"/>
                <a:satMod val="260000"/>
              </a:schemeClr>
            </a:gs>
            <a:gs pos="100000">
              <a:schemeClr val="accent2">
                <a:hueOff val="7603537"/>
                <a:satOff val="-14674"/>
                <a:lumOff val="-188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7603537"/>
              <a:satOff val="-14674"/>
              <a:lumOff val="-188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2271847"/>
        <a:ext cx="728819" cy="312351"/>
      </dsp:txXfrm>
    </dsp:sp>
    <dsp:sp modelId="{A4740697-1180-4219-BC11-CF62D235F84F}">
      <dsp:nvSpPr>
        <dsp:cNvPr id="0" name=""/>
        <dsp:cNvSpPr/>
      </dsp:nvSpPr>
      <dsp:spPr>
        <a:xfrm rot="5400000">
          <a:off x="4297958" y="-1676053"/>
          <a:ext cx="705462" cy="7843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603537"/>
              <a:satOff val="-14674"/>
              <a:lumOff val="-18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Развивает координацию движений, общей и мелкой моторики, ориентацию в пространстве и в собственном теле.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28819" y="1927524"/>
        <a:ext cx="7809302" cy="636586"/>
      </dsp:txXfrm>
    </dsp:sp>
    <dsp:sp modelId="{5188C91B-4D3B-4120-A475-FC662C374826}">
      <dsp:nvSpPr>
        <dsp:cNvPr id="0" name=""/>
        <dsp:cNvSpPr/>
      </dsp:nvSpPr>
      <dsp:spPr>
        <a:xfrm rot="5400000">
          <a:off x="-156175" y="3008397"/>
          <a:ext cx="1041170" cy="728819"/>
        </a:xfrm>
        <a:prstGeom prst="chevron">
          <a:avLst/>
        </a:prstGeom>
        <a:gradFill rotWithShape="0">
          <a:gsLst>
            <a:gs pos="0">
              <a:schemeClr val="accent2">
                <a:hueOff val="11405306"/>
                <a:satOff val="-22012"/>
                <a:lumOff val="-2826"/>
                <a:alphaOff val="0"/>
                <a:tint val="35000"/>
                <a:satMod val="253000"/>
              </a:schemeClr>
            </a:gs>
            <a:gs pos="50000">
              <a:schemeClr val="accent2">
                <a:hueOff val="11405306"/>
                <a:satOff val="-22012"/>
                <a:lumOff val="-2826"/>
                <a:alphaOff val="0"/>
                <a:tint val="42000"/>
                <a:satMod val="255000"/>
              </a:schemeClr>
            </a:gs>
            <a:gs pos="97000">
              <a:schemeClr val="accent2">
                <a:hueOff val="11405306"/>
                <a:satOff val="-22012"/>
                <a:lumOff val="-2826"/>
                <a:alphaOff val="0"/>
                <a:tint val="53000"/>
                <a:satMod val="260000"/>
              </a:schemeClr>
            </a:gs>
            <a:gs pos="100000">
              <a:schemeClr val="accent2">
                <a:hueOff val="11405306"/>
                <a:satOff val="-22012"/>
                <a:lumOff val="-2826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11405306"/>
              <a:satOff val="-22012"/>
              <a:lumOff val="-2826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216632"/>
        <a:ext cx="728819" cy="312351"/>
      </dsp:txXfrm>
    </dsp:sp>
    <dsp:sp modelId="{D134A7E8-7B47-424E-B8F9-ED0EC734B240}">
      <dsp:nvSpPr>
        <dsp:cNvPr id="0" name=""/>
        <dsp:cNvSpPr/>
      </dsp:nvSpPr>
      <dsp:spPr>
        <a:xfrm rot="5400000">
          <a:off x="4312309" y="-731268"/>
          <a:ext cx="676760" cy="7843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405306"/>
              <a:satOff val="-22012"/>
              <a:lumOff val="-28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Развивает зрительное, тактильное и слуховое восприятие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(цвета, формы, размеры и т. п.)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28820" y="2885258"/>
        <a:ext cx="7810703" cy="610686"/>
      </dsp:txXfrm>
    </dsp:sp>
    <dsp:sp modelId="{0005330E-6A8F-4B28-B594-8BA3FE824889}">
      <dsp:nvSpPr>
        <dsp:cNvPr id="0" name=""/>
        <dsp:cNvSpPr/>
      </dsp:nvSpPr>
      <dsp:spPr>
        <a:xfrm rot="5400000">
          <a:off x="-156175" y="3953181"/>
          <a:ext cx="1041170" cy="728819"/>
        </a:xfrm>
        <a:prstGeom prst="chevron">
          <a:avLst/>
        </a:prstGeom>
        <a:gradFill rotWithShape="0">
          <a:gsLst>
            <a:gs pos="0">
              <a:schemeClr val="accent2">
                <a:hueOff val="15207075"/>
                <a:satOff val="-29349"/>
                <a:lumOff val="-3768"/>
                <a:alphaOff val="0"/>
                <a:tint val="35000"/>
                <a:satMod val="253000"/>
              </a:schemeClr>
            </a:gs>
            <a:gs pos="50000">
              <a:schemeClr val="accent2">
                <a:hueOff val="15207075"/>
                <a:satOff val="-29349"/>
                <a:lumOff val="-3768"/>
                <a:alphaOff val="0"/>
                <a:tint val="42000"/>
                <a:satMod val="255000"/>
              </a:schemeClr>
            </a:gs>
            <a:gs pos="97000">
              <a:schemeClr val="accent2">
                <a:hueOff val="15207075"/>
                <a:satOff val="-29349"/>
                <a:lumOff val="-3768"/>
                <a:alphaOff val="0"/>
                <a:tint val="53000"/>
                <a:satMod val="260000"/>
              </a:schemeClr>
            </a:gs>
            <a:gs pos="100000">
              <a:schemeClr val="accent2">
                <a:hueOff val="15207075"/>
                <a:satOff val="-29349"/>
                <a:lumOff val="-3768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15207075"/>
              <a:satOff val="-29349"/>
              <a:lumOff val="-3768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4161416"/>
        <a:ext cx="728819" cy="312351"/>
      </dsp:txXfrm>
    </dsp:sp>
    <dsp:sp modelId="{BA4F42B4-260C-476A-B3BB-A9595F2E68BA}">
      <dsp:nvSpPr>
        <dsp:cNvPr id="0" name=""/>
        <dsp:cNvSpPr/>
      </dsp:nvSpPr>
      <dsp:spPr>
        <a:xfrm rot="5400000">
          <a:off x="4312309" y="213516"/>
          <a:ext cx="676760" cy="7843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207075"/>
              <a:satOff val="-29349"/>
              <a:lumOff val="-3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Сплачивает группу, развивает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эмпатию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умение взаимодействовать со сверстниками. Создаёт положительный эмоциональный настрой в группе.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28820" y="3830043"/>
        <a:ext cx="7810703" cy="610686"/>
      </dsp:txXfrm>
    </dsp:sp>
    <dsp:sp modelId="{FEB0998F-EE23-4B7C-B77F-9C0B2908B63F}">
      <dsp:nvSpPr>
        <dsp:cNvPr id="0" name=""/>
        <dsp:cNvSpPr/>
      </dsp:nvSpPr>
      <dsp:spPr>
        <a:xfrm rot="5400000">
          <a:off x="-156175" y="4897966"/>
          <a:ext cx="1041170" cy="728819"/>
        </a:xfrm>
        <a:prstGeom prst="chevron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3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3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19008843"/>
              <a:satOff val="-36686"/>
              <a:lumOff val="-471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5106201"/>
        <a:ext cx="728819" cy="312351"/>
      </dsp:txXfrm>
    </dsp:sp>
    <dsp:sp modelId="{B7CB63B3-CE49-4561-9803-4ED240308B83}">
      <dsp:nvSpPr>
        <dsp:cNvPr id="0" name=""/>
        <dsp:cNvSpPr/>
      </dsp:nvSpPr>
      <dsp:spPr>
        <a:xfrm rot="5400000">
          <a:off x="4312309" y="1158300"/>
          <a:ext cx="676760" cy="7843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9008843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Развивает умение действовать соответственно правилам игры.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28820" y="4774827"/>
        <a:ext cx="7810703" cy="610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B8692A-19DF-466A-A4AC-6ECC0571E6E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52EC87-86EA-47C2-B082-35F72E3BA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25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90B89E-BC37-4B58-9E94-A027A418C9E1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2EC269-9041-4184-A9ED-A7093E9B8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A5304-D914-4AA9-BA4D-CE90E7ED7EF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3AE3-8981-4865-9A92-6227E9102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88B3-8B8E-4741-9E27-7D1C97131D5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B8647-EC6B-4A23-9230-DC8309CB4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08E0-CF7C-45AD-9135-795EBADCBA2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DA28D-AE8C-4B3E-88F7-CCE7B6077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0C4D2-3E18-41BF-A8F6-B545428D5C44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821406-98CB-4782-9862-8A77A02D1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0E2B-F164-420B-9B4C-9CC7A8B415B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30D5-1E1D-48C1-83DD-820B1258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5F569-8891-4608-928F-DAFC1E583A83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45C6-9A8F-4467-979D-BF8E007AB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0EF3-665B-41C5-9E53-DE639B7BBB4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66575-4686-4410-9057-5987B5DBC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39281B-8E8C-4130-8E83-8B7DEE3AB1A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03FFD3-2159-4E66-800C-AE5F45677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18B4-3873-4DB9-A524-1446B8C3C8E7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94EF-3D88-4337-A1C4-49990AF90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64D65D-85E1-4BF3-A47E-90C1CC4EEEA3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43A9AB-46E1-4927-86D6-A8272601C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CA031C3-802D-4F18-8180-1CB0E9813A3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B788173-0B2E-498E-8CC3-45F27DE11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1" r:id="rId2"/>
    <p:sldLayoutId id="2147483819" r:id="rId3"/>
    <p:sldLayoutId id="2147483812" r:id="rId4"/>
    <p:sldLayoutId id="2147483813" r:id="rId5"/>
    <p:sldLayoutId id="2147483814" r:id="rId6"/>
    <p:sldLayoutId id="2147483820" r:id="rId7"/>
    <p:sldLayoutId id="2147483815" r:id="rId8"/>
    <p:sldLayoutId id="2147483821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357188"/>
            <a:ext cx="8129587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- детский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 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282» городского округа Самара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1571625"/>
            <a:ext cx="7572375" cy="4929188"/>
          </a:xfrm>
        </p:spPr>
        <p:txBody>
          <a:bodyPr/>
          <a:lstStyle/>
          <a:p>
            <a:pPr marL="26988" algn="ctr" eaLnBrk="1" hangingPunct="1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«Инновационные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традиционные техники в работе с детьми раннего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eaLnBrk="1" hangingPunct="1"/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r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marL="26988" algn="r" eaLnBrk="1" hangingPunct="1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Файзуллина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Юлия Леонтьевна,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r" eaLnBrk="1" hangingPunct="1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marL="26988" algn="r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Прохорова Наталья Сергеевна,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r" eaLnBrk="1" hangingPunct="1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marL="26988" algn="ctr" eaLnBrk="1" hangingPunct="1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936" y="836712"/>
            <a:ext cx="7537543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altLang="ru-RU" i="1" dirty="0">
                <a:solidFill>
                  <a:srgbClr val="572314"/>
                </a:solidFill>
              </a:rPr>
              <a:t> – </a:t>
            </a:r>
            <a:br>
              <a:rPr lang="ru-RU" altLang="ru-RU" i="1" dirty="0">
                <a:solidFill>
                  <a:srgbClr val="572314"/>
                </a:solidFill>
              </a:rPr>
            </a:br>
            <a:r>
              <a:rPr lang="ru-RU" altLang="ru-RU" i="1" dirty="0">
                <a:solidFill>
                  <a:srgbClr val="572314"/>
                </a:solidFill>
              </a:rPr>
              <a:t>наука о развитии головного мозга через движение, о развитии умственных способностей и физического здоровья через определённые двигательные упражнения. </a:t>
            </a:r>
            <a:endParaRPr lang="ru-RU" i="1" dirty="0">
              <a:solidFill>
                <a:srgbClr val="57231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39" y="3573016"/>
            <a:ext cx="7560839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КИНЕЗИОЛОГИЧЕСКИЕ УПРАЖНЕНИЯ </a:t>
            </a:r>
            <a:r>
              <a:rPr lang="ru-RU" altLang="ru-RU" i="1" dirty="0" smtClean="0">
                <a:solidFill>
                  <a:srgbClr val="572314"/>
                </a:solidFill>
              </a:rPr>
              <a:t>- </a:t>
            </a:r>
            <a:r>
              <a:rPr lang="ru-RU" altLang="ru-RU" i="1" dirty="0">
                <a:solidFill>
                  <a:srgbClr val="572314"/>
                </a:solidFill>
              </a:rPr>
              <a:t>комплекс движений, позволяющих активизировать межполушарное взаимодействие, при котором полушария обмениваются информацией, происходит синхронизация их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5146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биологически активных точек для похудения"/>
          <p:cNvPicPr>
            <a:picLocks noGr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4599756" cy="525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9074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РУКА ЯВЛЯЕТСЯ ВЫШЕДШИМ </a:t>
            </a:r>
          </a:p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НАРУЖУ ГОЛОВНЫМ МОЗГОМ.   </a:t>
            </a:r>
            <a:endParaRPr lang="ru-RU" alt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И. Кант</a:t>
            </a:r>
          </a:p>
        </p:txBody>
      </p:sp>
    </p:spTree>
    <p:extLst>
      <p:ext uri="{BB962C8B-B14F-4D97-AF65-F5344CB8AC3E}">
        <p14:creationId xmlns:p14="http://schemas.microsoft.com/office/powerpoint/2010/main" val="241601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acb8f5a1132c7a353dd688b373f9d2b.jpg"/>
          <p:cNvPicPr/>
          <p:nvPr/>
        </p:nvPicPr>
        <p:blipFill>
          <a:blip r:embed="rId2" cstate="email"/>
          <a:stretch>
            <a:fillRect/>
          </a:stretch>
        </p:blipFill>
        <p:spPr>
          <a:xfrm rot="20814691">
            <a:off x="6179602" y="4637272"/>
            <a:ext cx="2736283" cy="2328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Заголовок 6"/>
          <p:cNvSpPr>
            <a:spLocks noGrp="1"/>
          </p:cNvSpPr>
          <p:nvPr>
            <p:ph type="title"/>
          </p:nvPr>
        </p:nvSpPr>
        <p:spPr>
          <a:xfrm>
            <a:off x="2214563" y="285750"/>
            <a:ext cx="507206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МЕЛКАЯ МОТОРИКА- ЭТО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196" name="Содержимое 7"/>
          <p:cNvSpPr>
            <a:spLocks noGrp="1"/>
          </p:cNvSpPr>
          <p:nvPr>
            <p:ph idx="1"/>
          </p:nvPr>
        </p:nvSpPr>
        <p:spPr>
          <a:xfrm>
            <a:off x="857250" y="1285875"/>
            <a:ext cx="7729538" cy="37147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i="1" dirty="0" smtClean="0">
                <a:solidFill>
                  <a:srgbClr val="572314"/>
                </a:solidFill>
                <a:latin typeface="Arial" charset="0"/>
                <a:cs typeface="Arial" charset="0"/>
              </a:rPr>
              <a:t>   Совокупность </a:t>
            </a:r>
            <a:r>
              <a:rPr lang="ru-RU" sz="2400" i="1" dirty="0">
                <a:solidFill>
                  <a:srgbClr val="572314"/>
                </a:solidFill>
                <a:latin typeface="Arial" charset="0"/>
                <a:cs typeface="Arial" charset="0"/>
              </a:rPr>
              <a:t>скоординированных </a:t>
            </a:r>
            <a:r>
              <a:rPr lang="ru-RU" sz="2400" i="1" dirty="0" smtClean="0">
                <a:solidFill>
                  <a:srgbClr val="572314"/>
                </a:solidFill>
                <a:latin typeface="Arial" charset="0"/>
                <a:cs typeface="Arial" charset="0"/>
              </a:rPr>
              <a:t>действий нервной</a:t>
            </a:r>
            <a:r>
              <a:rPr lang="ru-RU" sz="2400" i="1" dirty="0">
                <a:solidFill>
                  <a:srgbClr val="572314"/>
                </a:solidFill>
                <a:latin typeface="Arial" charset="0"/>
                <a:cs typeface="Arial" charset="0"/>
              </a:rPr>
              <a:t>, мышечной и костной систем, часто в сочетании со зрительной системой, в  выполнении мелких и точных                                   движений кистями и пальцами рук и ног. </a:t>
            </a:r>
            <a:r>
              <a:rPr lang="ru-RU" sz="2400" i="1" dirty="0">
                <a:solidFill>
                  <a:srgbClr val="572314"/>
                </a:solidFill>
                <a:latin typeface="Arial" charset="0"/>
                <a:cs typeface="Arial" charset="0"/>
              </a:rPr>
              <a:t>В применении к моторным навыкам руки и пальцев часто используется термин ловкость.</a:t>
            </a:r>
          </a:p>
          <a:p>
            <a:pPr algn="just" eaLnBrk="1" hangingPunct="1">
              <a:buFontTx/>
              <a:buNone/>
            </a:pPr>
            <a:endParaRPr lang="ru-RU" sz="2400" i="1" dirty="0">
              <a:solidFill>
                <a:srgbClr val="572314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ru-RU" sz="2400" i="1" dirty="0" smtClean="0">
                <a:solidFill>
                  <a:srgbClr val="572314"/>
                </a:solidFill>
                <a:latin typeface="Arial" charset="0"/>
                <a:cs typeface="Arial" charset="0"/>
              </a:rPr>
              <a:t>   Метод </a:t>
            </a:r>
            <a:r>
              <a:rPr lang="ru-RU" sz="2400" i="1" dirty="0" err="1">
                <a:solidFill>
                  <a:srgbClr val="572314"/>
                </a:solidFill>
                <a:latin typeface="Arial" charset="0"/>
                <a:cs typeface="Arial" charset="0"/>
              </a:rPr>
              <a:t>ковролинографии</a:t>
            </a:r>
            <a:r>
              <a:rPr lang="ru-RU" sz="2400" i="1" dirty="0">
                <a:solidFill>
                  <a:srgbClr val="572314"/>
                </a:solidFill>
                <a:latin typeface="Arial" charset="0"/>
                <a:cs typeface="Arial" charset="0"/>
              </a:rPr>
              <a:t> – один из  способов совершенствования пальчиковой моторики 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410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2A595-9D0D-4FAA-B4F4-D2B89F0FE194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D7F39-620D-4C6B-BF8A-9A33299E89E0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0" y="0"/>
            <a:ext cx="8991600" cy="6858000"/>
            <a:chOff x="1413" y="4642"/>
            <a:chExt cx="9059" cy="6132"/>
          </a:xfrm>
        </p:grpSpPr>
        <p:sp>
          <p:nvSpPr>
            <p:cNvPr id="9235" name="Freeform 3"/>
            <p:cNvSpPr>
              <a:spLocks noEditPoints="1"/>
            </p:cNvSpPr>
            <p:nvPr/>
          </p:nvSpPr>
          <p:spPr bwMode="gray">
            <a:xfrm rot="-1358056">
              <a:off x="1807" y="6095"/>
              <a:ext cx="8549" cy="3773"/>
            </a:xfrm>
            <a:custGeom>
              <a:avLst/>
              <a:gdLst>
                <a:gd name="T0" fmla="*/ 578673375 w 4040"/>
                <a:gd name="T1" fmla="*/ 1557538 h 1888"/>
                <a:gd name="T2" fmla="*/ 422009822 w 4040"/>
                <a:gd name="T3" fmla="*/ 9590008 h 1888"/>
                <a:gd name="T4" fmla="*/ 283156558 w 4040"/>
                <a:gd name="T5" fmla="*/ 23544161 h 1888"/>
                <a:gd name="T6" fmla="*/ 166112142 w 4040"/>
                <a:gd name="T7" fmla="*/ 42648206 h 1888"/>
                <a:gd name="T8" fmla="*/ 77204494 w 4040"/>
                <a:gd name="T9" fmla="*/ 65931479 h 1888"/>
                <a:gd name="T10" fmla="*/ 19854895 w 4040"/>
                <a:gd name="T11" fmla="*/ 92859869 h 1888"/>
                <a:gd name="T12" fmla="*/ 0 w 4040"/>
                <a:gd name="T13" fmla="*/ 122102018 h 1888"/>
                <a:gd name="T14" fmla="*/ 19854895 w 4040"/>
                <a:gd name="T15" fmla="*/ 151282361 h 1888"/>
                <a:gd name="T16" fmla="*/ 77204494 w 4040"/>
                <a:gd name="T17" fmla="*/ 178216969 h 1888"/>
                <a:gd name="T18" fmla="*/ 166112142 w 4040"/>
                <a:gd name="T19" fmla="*/ 201496118 h 1888"/>
                <a:gd name="T20" fmla="*/ 283156558 w 4040"/>
                <a:gd name="T21" fmla="*/ 220597852 h 1888"/>
                <a:gd name="T22" fmla="*/ 422009822 w 4040"/>
                <a:gd name="T23" fmla="*/ 234549124 h 1888"/>
                <a:gd name="T24" fmla="*/ 578673375 w 4040"/>
                <a:gd name="T25" fmla="*/ 242583182 h 1888"/>
                <a:gd name="T26" fmla="*/ 747730774 w 4040"/>
                <a:gd name="T27" fmla="*/ 243621971 h 1888"/>
                <a:gd name="T28" fmla="*/ 909219822 w 4040"/>
                <a:gd name="T29" fmla="*/ 237921929 h 1888"/>
                <a:gd name="T30" fmla="*/ 1054866306 w 4040"/>
                <a:gd name="T31" fmla="*/ 225754711 h 1888"/>
                <a:gd name="T32" fmla="*/ 1179309109 w 4040"/>
                <a:gd name="T33" fmla="*/ 208433959 h 1888"/>
                <a:gd name="T34" fmla="*/ 1278535720 w 4040"/>
                <a:gd name="T35" fmla="*/ 186477024 h 1888"/>
                <a:gd name="T36" fmla="*/ 1346902784 w 4040"/>
                <a:gd name="T37" fmla="*/ 160600517 h 1888"/>
                <a:gd name="T38" fmla="*/ 1379745021 w 4040"/>
                <a:gd name="T39" fmla="*/ 132148172 h 1888"/>
                <a:gd name="T40" fmla="*/ 1372951869 w 4040"/>
                <a:gd name="T41" fmla="*/ 102158073 h 1888"/>
                <a:gd name="T42" fmla="*/ 1327871123 w 4040"/>
                <a:gd name="T43" fmla="*/ 74469248 h 1888"/>
                <a:gd name="T44" fmla="*/ 1248492002 w 4040"/>
                <a:gd name="T45" fmla="*/ 49901669 h 1888"/>
                <a:gd name="T46" fmla="*/ 1140341117 w 4040"/>
                <a:gd name="T47" fmla="*/ 29502718 h 1888"/>
                <a:gd name="T48" fmla="*/ 1008280125 w 4040"/>
                <a:gd name="T49" fmla="*/ 13725951 h 1888"/>
                <a:gd name="T50" fmla="*/ 857207786 w 4040"/>
                <a:gd name="T51" fmla="*/ 3631714 h 1888"/>
                <a:gd name="T52" fmla="*/ 690966240 w 4040"/>
                <a:gd name="T53" fmla="*/ 0 h 1888"/>
                <a:gd name="T54" fmla="*/ 549219182 w 4040"/>
                <a:gd name="T55" fmla="*/ 224455264 h 1888"/>
                <a:gd name="T56" fmla="*/ 398109736 w 4040"/>
                <a:gd name="T57" fmla="*/ 216970785 h 1888"/>
                <a:gd name="T58" fmla="*/ 265426241 w 4040"/>
                <a:gd name="T59" fmla="*/ 203764521 h 1888"/>
                <a:gd name="T60" fmla="*/ 156598885 w 4040"/>
                <a:gd name="T61" fmla="*/ 185702344 h 1888"/>
                <a:gd name="T62" fmla="*/ 76591133 w 4040"/>
                <a:gd name="T63" fmla="*/ 163713177 h 1888"/>
                <a:gd name="T64" fmla="*/ 30111831 w 4040"/>
                <a:gd name="T65" fmla="*/ 138871624 h 1888"/>
                <a:gd name="T66" fmla="*/ 23279488 w 4040"/>
                <a:gd name="T67" fmla="*/ 111749165 h 1888"/>
                <a:gd name="T68" fmla="*/ 56736246 w 4040"/>
                <a:gd name="T69" fmla="*/ 85876751 h 1888"/>
                <a:gd name="T70" fmla="*/ 126552695 w 4040"/>
                <a:gd name="T71" fmla="*/ 62820034 h 1888"/>
                <a:gd name="T72" fmla="*/ 226465427 w 4040"/>
                <a:gd name="T73" fmla="*/ 43423238 h 1888"/>
                <a:gd name="T74" fmla="*/ 351508115 w 4040"/>
                <a:gd name="T75" fmla="*/ 28725320 h 1888"/>
                <a:gd name="T76" fmla="*/ 497344201 w 4040"/>
                <a:gd name="T77" fmla="*/ 19164781 h 1888"/>
                <a:gd name="T78" fmla="*/ 657370473 w 4040"/>
                <a:gd name="T79" fmla="*/ 15535064 h 1888"/>
                <a:gd name="T80" fmla="*/ 818265797 w 4040"/>
                <a:gd name="T81" fmla="*/ 19164781 h 1888"/>
                <a:gd name="T82" fmla="*/ 963836982 w 4040"/>
                <a:gd name="T83" fmla="*/ 28725320 h 1888"/>
                <a:gd name="T84" fmla="*/ 1089103468 w 4040"/>
                <a:gd name="T85" fmla="*/ 43423238 h 1888"/>
                <a:gd name="T86" fmla="*/ 1189016708 w 4040"/>
                <a:gd name="T87" fmla="*/ 62820034 h 1888"/>
                <a:gd name="T88" fmla="*/ 1258679563 w 4040"/>
                <a:gd name="T89" fmla="*/ 85876751 h 1888"/>
                <a:gd name="T90" fmla="*/ 1292281289 w 4040"/>
                <a:gd name="T91" fmla="*/ 111749165 h 1888"/>
                <a:gd name="T92" fmla="*/ 1285324538 w 4040"/>
                <a:gd name="T93" fmla="*/ 138871624 h 1888"/>
                <a:gd name="T94" fmla="*/ 1238825573 w 4040"/>
                <a:gd name="T95" fmla="*/ 163713177 h 1888"/>
                <a:gd name="T96" fmla="*/ 1158768220 w 4040"/>
                <a:gd name="T97" fmla="*/ 185702344 h 1888"/>
                <a:gd name="T98" fmla="*/ 1050004923 w 4040"/>
                <a:gd name="T99" fmla="*/ 203764521 h 1888"/>
                <a:gd name="T100" fmla="*/ 917307681 w 4040"/>
                <a:gd name="T101" fmla="*/ 216970785 h 1888"/>
                <a:gd name="T102" fmla="*/ 766134583 w 4040"/>
                <a:gd name="T103" fmla="*/ 224455264 h 1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0"/>
                <a:gd name="T157" fmla="*/ 0 h 1888"/>
                <a:gd name="T158" fmla="*/ 4040 w 4040"/>
                <a:gd name="T159" fmla="*/ 1888 h 1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rgbClr val="656565"/>
                </a:gs>
                <a:gs pos="100000">
                  <a:srgbClr val="DDDDDD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Text Box 4"/>
            <p:cNvSpPr txBox="1">
              <a:spLocks noChangeArrowheads="1"/>
            </p:cNvSpPr>
            <p:nvPr/>
          </p:nvSpPr>
          <p:spPr bwMode="gray">
            <a:xfrm>
              <a:off x="3875" y="6934"/>
              <a:ext cx="4595" cy="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  <p:sp>
          <p:nvSpPr>
            <p:cNvPr id="9237" name="Oval 5"/>
            <p:cNvSpPr>
              <a:spLocks noChangeArrowheads="1"/>
            </p:cNvSpPr>
            <p:nvPr/>
          </p:nvSpPr>
          <p:spPr bwMode="gray">
            <a:xfrm>
              <a:off x="2891" y="6015"/>
              <a:ext cx="1674" cy="1681"/>
            </a:xfrm>
            <a:prstGeom prst="ellipse">
              <a:avLst/>
            </a:prstGeom>
            <a:gradFill rotWithShape="1">
              <a:gsLst>
                <a:gs pos="0">
                  <a:srgbClr val="BCF2D7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  <p:pic>
          <p:nvPicPr>
            <p:cNvPr id="923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66" y="6686"/>
              <a:ext cx="1296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9" name="Text Box 7"/>
            <p:cNvSpPr txBox="1">
              <a:spLocks noChangeArrowheads="1"/>
            </p:cNvSpPr>
            <p:nvPr/>
          </p:nvSpPr>
          <p:spPr bwMode="gray">
            <a:xfrm>
              <a:off x="2891" y="6250"/>
              <a:ext cx="180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ru-RU" sz="9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240" name="Oval 8"/>
            <p:cNvSpPr>
              <a:spLocks noChangeArrowheads="1"/>
            </p:cNvSpPr>
            <p:nvPr/>
          </p:nvSpPr>
          <p:spPr bwMode="gray">
            <a:xfrm>
              <a:off x="4759" y="4872"/>
              <a:ext cx="1674" cy="1682"/>
            </a:xfrm>
            <a:prstGeom prst="ellipse">
              <a:avLst/>
            </a:prstGeom>
            <a:gradFill rotWithShape="1">
              <a:gsLst>
                <a:gs pos="0">
                  <a:srgbClr val="FFFFF7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12700" dir="10800000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  <p:pic>
          <p:nvPicPr>
            <p:cNvPr id="9241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86" y="5868"/>
              <a:ext cx="122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2" name="Text Box 10"/>
            <p:cNvSpPr txBox="1">
              <a:spLocks noChangeArrowheads="1"/>
            </p:cNvSpPr>
            <p:nvPr/>
          </p:nvSpPr>
          <p:spPr bwMode="gray">
            <a:xfrm>
              <a:off x="4956" y="5376"/>
              <a:ext cx="1508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ru-RU" sz="1200">
                <a:latin typeface="Corbel" pitchFamily="34" charset="0"/>
              </a:endParaRPr>
            </a:p>
          </p:txBody>
        </p:sp>
        <p:sp>
          <p:nvSpPr>
            <p:cNvPr id="9243" name="Oval 11"/>
            <p:cNvSpPr>
              <a:spLocks noChangeArrowheads="1"/>
            </p:cNvSpPr>
            <p:nvPr/>
          </p:nvSpPr>
          <p:spPr bwMode="gray">
            <a:xfrm>
              <a:off x="6895" y="4642"/>
              <a:ext cx="1575" cy="1682"/>
            </a:xfrm>
            <a:prstGeom prst="ellipse">
              <a:avLst/>
            </a:prstGeom>
            <a:gradFill rotWithShape="1">
              <a:gsLst>
                <a:gs pos="0">
                  <a:srgbClr val="DDBBFF"/>
                </a:gs>
                <a:gs pos="100000">
                  <a:srgbClr val="9933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63500" dir="10800000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  <p:pic>
          <p:nvPicPr>
            <p:cNvPr id="9244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81" y="4996"/>
              <a:ext cx="1297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5" name="Text Box 13"/>
            <p:cNvSpPr txBox="1">
              <a:spLocks noChangeArrowheads="1"/>
            </p:cNvSpPr>
            <p:nvPr/>
          </p:nvSpPr>
          <p:spPr bwMode="gray">
            <a:xfrm>
              <a:off x="6698" y="5015"/>
              <a:ext cx="1793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r>
                <a:rPr lang="ru-RU" sz="900" b="1">
                  <a:latin typeface="Corbel" pitchFamily="34" charset="0"/>
                </a:rPr>
                <a:t>         </a:t>
              </a:r>
            </a:p>
          </p:txBody>
        </p:sp>
        <p:sp>
          <p:nvSpPr>
            <p:cNvPr id="9246" name="Oval 14"/>
            <p:cNvSpPr>
              <a:spLocks noChangeArrowheads="1"/>
            </p:cNvSpPr>
            <p:nvPr/>
          </p:nvSpPr>
          <p:spPr bwMode="gray">
            <a:xfrm>
              <a:off x="6628" y="8360"/>
              <a:ext cx="1674" cy="1675"/>
            </a:xfrm>
            <a:prstGeom prst="ellipse">
              <a:avLst/>
            </a:prstGeom>
            <a:gradFill rotWithShape="1">
              <a:gsLst>
                <a:gs pos="0">
                  <a:srgbClr val="FFFFED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  <p:pic>
          <p:nvPicPr>
            <p:cNvPr id="9247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83" y="8602"/>
              <a:ext cx="1367" cy="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8" name="Text Box 16"/>
            <p:cNvSpPr txBox="1">
              <a:spLocks noChangeArrowheads="1"/>
            </p:cNvSpPr>
            <p:nvPr/>
          </p:nvSpPr>
          <p:spPr bwMode="gray">
            <a:xfrm>
              <a:off x="6698" y="8776"/>
              <a:ext cx="144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9" name="Oval 17"/>
            <p:cNvSpPr>
              <a:spLocks noChangeArrowheads="1"/>
            </p:cNvSpPr>
            <p:nvPr/>
          </p:nvSpPr>
          <p:spPr bwMode="gray">
            <a:xfrm>
              <a:off x="1413" y="7696"/>
              <a:ext cx="1673" cy="1674"/>
            </a:xfrm>
            <a:prstGeom prst="ellipse">
              <a:avLst/>
            </a:prstGeom>
            <a:gradFill rotWithShape="1">
              <a:gsLst>
                <a:gs pos="0">
                  <a:srgbClr val="FFFFF3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  <p:pic>
          <p:nvPicPr>
            <p:cNvPr id="9250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78" y="9099"/>
              <a:ext cx="1297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1" name="Text Box 19"/>
            <p:cNvSpPr txBox="1">
              <a:spLocks noChangeArrowheads="1"/>
            </p:cNvSpPr>
            <p:nvPr/>
          </p:nvSpPr>
          <p:spPr bwMode="gray">
            <a:xfrm>
              <a:off x="1413" y="7912"/>
              <a:ext cx="1673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  <p:sp>
          <p:nvSpPr>
            <p:cNvPr id="9252" name="Oval 20"/>
            <p:cNvSpPr>
              <a:spLocks noChangeArrowheads="1"/>
            </p:cNvSpPr>
            <p:nvPr/>
          </p:nvSpPr>
          <p:spPr bwMode="gray">
            <a:xfrm>
              <a:off x="2837" y="9099"/>
              <a:ext cx="1674" cy="1675"/>
            </a:xfrm>
            <a:prstGeom prst="ellipse">
              <a:avLst/>
            </a:prstGeom>
            <a:gradFill rotWithShape="1">
              <a:gsLst>
                <a:gs pos="0">
                  <a:srgbClr val="C2ECFB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  <p:pic>
          <p:nvPicPr>
            <p:cNvPr id="9253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9" y="9099"/>
              <a:ext cx="1297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4" name="Text Box 22"/>
            <p:cNvSpPr txBox="1">
              <a:spLocks noChangeArrowheads="1"/>
            </p:cNvSpPr>
            <p:nvPr/>
          </p:nvSpPr>
          <p:spPr bwMode="gray">
            <a:xfrm>
              <a:off x="2837" y="9277"/>
              <a:ext cx="1728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ru-RU" sz="9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255" name="Oval 23"/>
            <p:cNvSpPr>
              <a:spLocks noChangeArrowheads="1"/>
            </p:cNvSpPr>
            <p:nvPr/>
          </p:nvSpPr>
          <p:spPr bwMode="gray">
            <a:xfrm>
              <a:off x="4956" y="9013"/>
              <a:ext cx="1675" cy="1676"/>
            </a:xfrm>
            <a:prstGeom prst="ellipse">
              <a:avLst/>
            </a:prstGeom>
            <a:gradFill rotWithShape="1">
              <a:gsLst>
                <a:gs pos="0">
                  <a:srgbClr val="FFE7E7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  <p:pic>
          <p:nvPicPr>
            <p:cNvPr id="9256" name="Picture 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9" y="9016"/>
              <a:ext cx="1297" cy="1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7" name="Text Box 25"/>
            <p:cNvSpPr txBox="1">
              <a:spLocks noChangeArrowheads="1"/>
            </p:cNvSpPr>
            <p:nvPr/>
          </p:nvSpPr>
          <p:spPr bwMode="gray">
            <a:xfrm>
              <a:off x="4956" y="9433"/>
              <a:ext cx="174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r>
                <a:rPr lang="ru-RU" b="1">
                  <a:latin typeface="Times New Roman" pitchFamily="18" charset="0"/>
                  <a:cs typeface="Times New Roman" pitchFamily="18" charset="0"/>
                </a:rPr>
                <a:t>Разнообразие используемого материала </a:t>
              </a:r>
            </a:p>
          </p:txBody>
        </p:sp>
        <p:sp>
          <p:nvSpPr>
            <p:cNvPr id="9258" name="Oval 26"/>
            <p:cNvSpPr>
              <a:spLocks noChangeArrowheads="1"/>
            </p:cNvSpPr>
            <p:nvPr/>
          </p:nvSpPr>
          <p:spPr bwMode="gray">
            <a:xfrm>
              <a:off x="8403" y="7358"/>
              <a:ext cx="1674" cy="1675"/>
            </a:xfrm>
            <a:prstGeom prst="ellipse">
              <a:avLst/>
            </a:prstGeom>
            <a:gradFill rotWithShape="1">
              <a:gsLst>
                <a:gs pos="0">
                  <a:srgbClr val="DDFFFF"/>
                </a:gs>
                <a:gs pos="100000">
                  <a:srgbClr val="11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  <p:pic>
          <p:nvPicPr>
            <p:cNvPr id="9259" name="Picture 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95" y="8015"/>
              <a:ext cx="100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60" name="Text Box 28"/>
            <p:cNvSpPr txBox="1">
              <a:spLocks noChangeArrowheads="1"/>
            </p:cNvSpPr>
            <p:nvPr/>
          </p:nvSpPr>
          <p:spPr bwMode="gray">
            <a:xfrm>
              <a:off x="8470" y="7771"/>
              <a:ext cx="144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  <p:sp>
          <p:nvSpPr>
            <p:cNvPr id="9261" name="Oval 29"/>
            <p:cNvSpPr>
              <a:spLocks noChangeArrowheads="1"/>
            </p:cNvSpPr>
            <p:nvPr/>
          </p:nvSpPr>
          <p:spPr bwMode="gray">
            <a:xfrm>
              <a:off x="8798" y="5537"/>
              <a:ext cx="1674" cy="1676"/>
            </a:xfrm>
            <a:prstGeom prst="ellipse">
              <a:avLst/>
            </a:prstGeom>
            <a:gradFill rotWithShape="1">
              <a:gsLst>
                <a:gs pos="0">
                  <a:srgbClr val="FFFFE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  <p:pic>
          <p:nvPicPr>
            <p:cNvPr id="9262" name="Picture 3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00" y="5537"/>
              <a:ext cx="1297" cy="1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63" name="Text Box 31"/>
            <p:cNvSpPr txBox="1">
              <a:spLocks noChangeArrowheads="1"/>
            </p:cNvSpPr>
            <p:nvPr/>
          </p:nvSpPr>
          <p:spPr bwMode="gray">
            <a:xfrm>
              <a:off x="8798" y="5887"/>
              <a:ext cx="1674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ru-RU" sz="9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9220" name="Text Box 32"/>
          <p:cNvSpPr txBox="1">
            <a:spLocks noChangeArrowheads="1"/>
          </p:cNvSpPr>
          <p:nvPr/>
        </p:nvSpPr>
        <p:spPr bwMode="auto">
          <a:xfrm>
            <a:off x="1600200" y="1981200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orbel" pitchFamily="34" charset="0"/>
              </a:rPr>
              <a:t>     </a:t>
            </a: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5486400" y="571500"/>
            <a:ext cx="290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orbel" pitchFamily="34" charset="0"/>
              </a:rPr>
              <a:t>   </a:t>
            </a:r>
          </a:p>
        </p:txBody>
      </p:sp>
      <p:sp>
        <p:nvSpPr>
          <p:cNvPr id="9222" name="Text Box 34"/>
          <p:cNvSpPr txBox="1">
            <a:spLocks noChangeArrowheads="1"/>
          </p:cNvSpPr>
          <p:nvPr/>
        </p:nvSpPr>
        <p:spPr bwMode="auto">
          <a:xfrm>
            <a:off x="7239000" y="163830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200" b="1">
              <a:latin typeface="Corbel" pitchFamily="34" charset="0"/>
            </a:endParaRPr>
          </a:p>
        </p:txBody>
      </p:sp>
      <p:sp>
        <p:nvSpPr>
          <p:cNvPr id="9223" name="Text Box 35"/>
          <p:cNvSpPr txBox="1">
            <a:spLocks noChangeArrowheads="1"/>
          </p:cNvSpPr>
          <p:nvPr/>
        </p:nvSpPr>
        <p:spPr bwMode="auto">
          <a:xfrm>
            <a:off x="6934200" y="3429000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latin typeface="Corbel" pitchFamily="34" charset="0"/>
            </a:endParaRPr>
          </a:p>
        </p:txBody>
      </p:sp>
      <p:sp>
        <p:nvSpPr>
          <p:cNvPr id="9224" name="Text Box 36"/>
          <p:cNvSpPr txBox="1">
            <a:spLocks noChangeArrowheads="1"/>
          </p:cNvSpPr>
          <p:nvPr/>
        </p:nvSpPr>
        <p:spPr bwMode="auto">
          <a:xfrm>
            <a:off x="1143000" y="5181600"/>
            <a:ext cx="2071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orbel" pitchFamily="34" charset="0"/>
              </a:rPr>
              <a:t>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Взаимосвязь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  другими видами деятельности </a:t>
            </a:r>
          </a:p>
        </p:txBody>
      </p:sp>
      <p:sp>
        <p:nvSpPr>
          <p:cNvPr id="9225" name="Text Box 37"/>
          <p:cNvSpPr txBox="1">
            <a:spLocks noChangeArrowheads="1"/>
          </p:cNvSpPr>
          <p:nvPr/>
        </p:nvSpPr>
        <p:spPr bwMode="auto">
          <a:xfrm>
            <a:off x="593725" y="3694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9226" name="Text Box 38"/>
          <p:cNvSpPr txBox="1">
            <a:spLocks noChangeArrowheads="1"/>
          </p:cNvSpPr>
          <p:nvPr/>
        </p:nvSpPr>
        <p:spPr bwMode="auto">
          <a:xfrm>
            <a:off x="0" y="3581400"/>
            <a:ext cx="17859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Изготовление 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 условиях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семьи</a:t>
            </a:r>
          </a:p>
        </p:txBody>
      </p:sp>
      <p:sp>
        <p:nvSpPr>
          <p:cNvPr id="9227" name="Text Box 39"/>
          <p:cNvSpPr txBox="1">
            <a:spLocks noChangeArrowheads="1"/>
          </p:cNvSpPr>
          <p:nvPr/>
        </p:nvSpPr>
        <p:spPr bwMode="auto">
          <a:xfrm>
            <a:off x="3352800" y="914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200">
              <a:latin typeface="Corbel" pitchFamily="34" charset="0"/>
            </a:endParaRPr>
          </a:p>
          <a:p>
            <a:endParaRPr lang="ru-RU" sz="1200">
              <a:latin typeface="Corbel" pitchFamily="34" charset="0"/>
            </a:endParaRPr>
          </a:p>
        </p:txBody>
      </p:sp>
      <p:pic>
        <p:nvPicPr>
          <p:cNvPr id="9228" name="Рисунок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785938"/>
            <a:ext cx="14684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3000375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Прямоугольник 44"/>
          <p:cNvSpPr>
            <a:spLocks noChangeArrowheads="1"/>
          </p:cNvSpPr>
          <p:nvPr/>
        </p:nvSpPr>
        <p:spPr bwMode="auto">
          <a:xfrm>
            <a:off x="5357813" y="571500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Современные материалы </a:t>
            </a:r>
            <a:endParaRPr lang="ru-RU" b="1">
              <a:latin typeface="Corbel" pitchFamily="34" charset="0"/>
            </a:endParaRPr>
          </a:p>
        </p:txBody>
      </p:sp>
      <p:sp>
        <p:nvSpPr>
          <p:cNvPr id="9231" name="Прямоугольник 45"/>
          <p:cNvSpPr>
            <a:spLocks noChangeArrowheads="1"/>
          </p:cNvSpPr>
          <p:nvPr/>
        </p:nvSpPr>
        <p:spPr bwMode="auto">
          <a:xfrm>
            <a:off x="7358063" y="1571625"/>
            <a:ext cx="178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Прочность  прикрепления </a:t>
            </a:r>
            <a:endParaRPr lang="ru-RU" b="1">
              <a:latin typeface="Corbel" pitchFamily="34" charset="0"/>
            </a:endParaRPr>
          </a:p>
        </p:txBody>
      </p:sp>
      <p:sp>
        <p:nvSpPr>
          <p:cNvPr id="9232" name="Прямоугольник 47"/>
          <p:cNvSpPr>
            <a:spLocks noChangeArrowheads="1"/>
          </p:cNvSpPr>
          <p:nvPr/>
        </p:nvSpPr>
        <p:spPr bwMode="auto">
          <a:xfrm>
            <a:off x="5214938" y="4562475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Комфортное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использование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детьми </a:t>
            </a:r>
            <a:endParaRPr lang="ru-RU" b="1">
              <a:latin typeface="Corbe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85984" y="2967335"/>
            <a:ext cx="521497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Ковролинография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9234" name="Прямоугольник 49"/>
          <p:cNvSpPr>
            <a:spLocks noChangeArrowheads="1"/>
          </p:cNvSpPr>
          <p:nvPr/>
        </p:nvSpPr>
        <p:spPr bwMode="auto">
          <a:xfrm>
            <a:off x="3143250" y="92868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Индивидуальной направленности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Ковролиновый</a:t>
            </a: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комплекс</a:t>
            </a:r>
            <a:r>
              <a:rPr lang="ru-RU" sz="32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57256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C:\Users\Оксана\Desktop\Фото гр. 1\IMGP40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476250"/>
            <a:ext cx="4225925" cy="3168650"/>
          </a:xfrm>
          <a:noFill/>
        </p:spPr>
      </p:pic>
      <p:pic>
        <p:nvPicPr>
          <p:cNvPr id="13317" name="Picture 2" descr="C:\Users\Оксана\Desktop\Фото гр. 1\IMGP40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675" y="2205038"/>
            <a:ext cx="463232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C:\Users\Оксана\Desktop\Фото гр. 1\IMGP40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860800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«Построй домик» 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9" name="Picture 3" descr="C:\Users\Оксана\Desktop\ЖУКОВА ФОТО\DSCN1820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 rot="21278746">
            <a:off x="226579" y="1534183"/>
            <a:ext cx="390527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5780" name="Picture 4" descr="C:\Users\Оксана\Desktop\ЖУКОВА ФОТО\DSCN18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>
          <a:xfrm>
            <a:off x="4055507" y="2484436"/>
            <a:ext cx="4878943" cy="365920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42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8" y="4071938"/>
            <a:ext cx="15843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«Разложи правильно»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7" name="Picture 3" descr="C:\Users\Оксана\Desktop\ЖУКОВА ФОТО\DSCN18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>
          <a:xfrm rot="734268">
            <a:off x="5011155" y="3224375"/>
            <a:ext cx="3840955" cy="313706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7826" name="Picture 2" descr="C:\Users\Оксана\Desktop\ЖУКОВА ФОТО\DSCN1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>
          <a:xfrm rot="20257055">
            <a:off x="831882" y="1797743"/>
            <a:ext cx="4150680" cy="311301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3" descr="C:\Users\Оксана\Desktop\Самообразование 2014\Фото гр. 1\DSCN097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l="888" t="17652" r="2059" b="22355"/>
          <a:stretch/>
        </p:blipFill>
        <p:spPr>
          <a:xfrm>
            <a:off x="1115616" y="1484784"/>
            <a:ext cx="7920881" cy="36724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011237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Рассказывание сказки «Репка»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C:\Users\Оксана\Desktop\ЖУКОВА ФОТО\DSCN1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>
          <a:xfrm>
            <a:off x="1428728" y="1285860"/>
            <a:ext cx="7429552" cy="533999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3392">
            <a:off x="771430" y="3785967"/>
            <a:ext cx="2483377" cy="2414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76803" y="2204864"/>
            <a:ext cx="7848872" cy="2143125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effectLst/>
              </a:rPr>
              <a:t>"</a:t>
            </a:r>
            <a:r>
              <a:rPr lang="ru-RU" sz="4400" i="1" dirty="0">
                <a:effectLst/>
              </a:rPr>
              <a:t>Недостаточно внимательное</a:t>
            </a:r>
            <a:br>
              <a:rPr lang="ru-RU" sz="4400" i="1" dirty="0">
                <a:effectLst/>
              </a:rPr>
            </a:br>
            <a:r>
              <a:rPr lang="ru-RU" sz="4400" i="1" dirty="0">
                <a:effectLst/>
              </a:rPr>
              <a:t>отношение к возрасту первого </a:t>
            </a:r>
            <a:r>
              <a:rPr lang="ru-RU" sz="4400" i="1" dirty="0" err="1" smtClean="0">
                <a:effectLst/>
              </a:rPr>
              <a:t>детстваотражается</a:t>
            </a:r>
            <a:r>
              <a:rPr lang="ru-RU" sz="4400" i="1" dirty="0" smtClean="0">
                <a:effectLst/>
              </a:rPr>
              <a:t> </a:t>
            </a:r>
            <a:r>
              <a:rPr lang="ru-RU" sz="4400" i="1" dirty="0">
                <a:effectLst/>
              </a:rPr>
              <a:t>губительно на всей </a:t>
            </a:r>
            <a:r>
              <a:rPr lang="ru-RU" sz="4400" i="1" dirty="0" smtClean="0">
                <a:effectLst/>
              </a:rPr>
              <a:t>жизни человека</a:t>
            </a:r>
            <a:r>
              <a:rPr lang="ru-RU" sz="4400" i="1" dirty="0">
                <a:effectLst/>
              </a:rPr>
              <a:t>…"</a:t>
            </a: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r>
              <a:rPr lang="ru-RU" sz="4400" dirty="0" smtClean="0">
                <a:effectLst/>
              </a:rPr>
              <a:t>                                          </a:t>
            </a:r>
            <a:r>
              <a:rPr lang="ru-RU" sz="4400" i="1" dirty="0" smtClean="0">
                <a:effectLst/>
              </a:rPr>
              <a:t>В.М</a:t>
            </a:r>
            <a:r>
              <a:rPr lang="ru-RU" sz="4400" i="1" dirty="0">
                <a:effectLst/>
              </a:rPr>
              <a:t>. </a:t>
            </a:r>
            <a:r>
              <a:rPr lang="ru-RU" sz="4400" i="1" dirty="0" smtClean="0">
                <a:effectLst/>
              </a:rPr>
              <a:t>Бехтерев</a:t>
            </a:r>
            <a:endParaRPr lang="ru-RU" sz="4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1" descr="C:\Documents and Settings\Я\Мои документы\Мои рисунки\Организатор клипов (Microsoft)\j04107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116632"/>
            <a:ext cx="17335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C:\Users\Оксана\Desktop\Фото гр. 1\IMGP4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116632"/>
            <a:ext cx="3889375" cy="2916237"/>
          </a:xfrm>
          <a:noFill/>
        </p:spPr>
      </p:pic>
      <p:pic>
        <p:nvPicPr>
          <p:cNvPr id="7" name="Picture 2" descr="C:\Users\Оксана\Desktop\Самообразование 2014\Фото гр. 1\DSCN096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/>
          <a:srcRect l="1940" t="2231" b="12992"/>
          <a:stretch/>
        </p:blipFill>
        <p:spPr>
          <a:xfrm>
            <a:off x="4927900" y="22727"/>
            <a:ext cx="4003232" cy="3010141"/>
          </a:xfrm>
          <a:noFill/>
        </p:spPr>
      </p:pic>
      <p:pic>
        <p:nvPicPr>
          <p:cNvPr id="8" name="Picture 2" descr="C:\Users\Оксана\Desktop\Самообразование 2014\Фото гр. 1\DSCN0977.JPG"/>
          <p:cNvPicPr>
            <a:picLocks noChangeAspect="1" noChangeArrowheads="1"/>
          </p:cNvPicPr>
          <p:nvPr/>
        </p:nvPicPr>
        <p:blipFill rotWithShape="1">
          <a:blip r:embed="rId4"/>
          <a:srcRect l="5433" t="9042" r="3585" b="12752"/>
          <a:stretch/>
        </p:blipFill>
        <p:spPr bwMode="auto">
          <a:xfrm>
            <a:off x="42337" y="3861048"/>
            <a:ext cx="4057540" cy="26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Оксана\Desktop\Самообразование 2014\Фото гр. 1\DSCN0978.JPG"/>
          <p:cNvPicPr>
            <a:picLocks noChangeAspect="1" noChangeArrowheads="1"/>
          </p:cNvPicPr>
          <p:nvPr/>
        </p:nvPicPr>
        <p:blipFill rotWithShape="1">
          <a:blip r:embed="rId5"/>
          <a:srcRect t="4947" r="4225" b="15370"/>
          <a:stretch/>
        </p:blipFill>
        <p:spPr bwMode="auto">
          <a:xfrm>
            <a:off x="4927900" y="3861048"/>
            <a:ext cx="3748556" cy="26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9706" y="1772816"/>
            <a:ext cx="1857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214563"/>
            <a:ext cx="7137400" cy="2428875"/>
          </a:xfrm>
        </p:spPr>
        <p:txBody>
          <a:bodyPr/>
          <a:lstStyle/>
          <a:p>
            <a:pPr algn="ctr">
              <a:defRPr/>
            </a:pP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1" y="214313"/>
            <a:ext cx="2409850" cy="224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776864" cy="356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Воспитание и развитие детей раннего возраста — одна из самых актуальных проблем современного общества.</a:t>
            </a: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Раннее детство — фундамент общего развития ребенка, стартовый период всех человеческих начал. Именно в эти годы закладываются основы здоровья и интеллекта ребенка, в этом возрасте умственное и нравственное развитие особенно зависит от физического состояния и настроения малыша.</a:t>
            </a: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На современном этапе развития научных знаний о раннем возрасте подтверждается идея </a:t>
            </a:r>
            <a:r>
              <a:rPr lang="ru-RU" sz="2000" i="1" dirty="0" err="1">
                <a:solidFill>
                  <a:srgbClr val="572314"/>
                </a:solidFill>
                <a:latin typeface="+mj-lt"/>
                <a:ea typeface="+mj-ea"/>
                <a:cs typeface="+mj-cs"/>
              </a:rPr>
              <a:t>самоценности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 первых лет жизни ребенка как фундамента для формирования его личности.</a:t>
            </a:r>
          </a:p>
        </p:txBody>
      </p:sp>
      <p:pic>
        <p:nvPicPr>
          <p:cNvPr id="3" name="Рисунок 2" descr="3acb8f5a1132c7a353dd688b373f9d2b.jpg"/>
          <p:cNvPicPr/>
          <p:nvPr/>
        </p:nvPicPr>
        <p:blipFill>
          <a:blip r:embed="rId2" cstate="email"/>
          <a:stretch>
            <a:fillRect/>
          </a:stretch>
        </p:blipFill>
        <p:spPr>
          <a:xfrm rot="20814691">
            <a:off x="6024250" y="4068617"/>
            <a:ext cx="2736283" cy="2328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315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70090" b="51115"/>
          <a:stretch>
            <a:fillRect/>
          </a:stretch>
        </p:blipFill>
        <p:spPr bwMode="auto">
          <a:xfrm>
            <a:off x="1265812" y="3104689"/>
            <a:ext cx="2047865" cy="14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7" r="3566" b="45493"/>
          <a:stretch>
            <a:fillRect/>
          </a:stretch>
        </p:blipFill>
        <p:spPr bwMode="auto">
          <a:xfrm>
            <a:off x="4836364" y="2928849"/>
            <a:ext cx="1902954" cy="185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5" r="26335" b="47183"/>
          <a:stretch>
            <a:fillRect/>
          </a:stretch>
        </p:blipFill>
        <p:spPr bwMode="auto">
          <a:xfrm>
            <a:off x="2155369" y="4946119"/>
            <a:ext cx="187220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5" t="55637" r="49997"/>
          <a:stretch>
            <a:fillRect/>
          </a:stretch>
        </p:blipFill>
        <p:spPr bwMode="auto">
          <a:xfrm>
            <a:off x="6948264" y="4775678"/>
            <a:ext cx="1749248" cy="1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7952" y="677127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alt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Э</a:t>
            </a:r>
            <a:r>
              <a:rPr lang="ru-RU" alt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то </a:t>
            </a:r>
            <a:r>
              <a:rPr lang="ru-RU" alt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пособие для сенсорного развития детей раннего возраста, которое стимулирует развитие познавательных процессов, обогащает сенсорный опыт ребенка и способствует развитию мелкой моторики.</a:t>
            </a:r>
          </a:p>
          <a:p>
            <a:pPr lvl="0" algn="just" eaLnBrk="0" hangingPunct="0"/>
            <a:r>
              <a:rPr lang="ru-RU" alt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В зависимости от наполнения коробки, игры с ней могут развивать и совершенствовать тактильное восприятие, слух, зрение и обоняние малыша.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91473" y="239646"/>
            <a:ext cx="3614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СЕНСОРНАЯ КОРОБКА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3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7704856" cy="512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В рамках личностно-ориентированной технологии в своей </a:t>
            </a:r>
            <a:r>
              <a:rPr lang="ru-RU" sz="2000" i="1" dirty="0" smtClean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педагогической практике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i="1" dirty="0" smtClean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мы </a:t>
            </a:r>
            <a:r>
              <a:rPr lang="ru-RU" sz="2000" i="1" dirty="0" err="1" smtClean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используюем</a:t>
            </a:r>
            <a:r>
              <a:rPr lang="ru-RU" sz="2000" i="1" dirty="0" smtClean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нетрадиционный метод рисования: «</a:t>
            </a:r>
            <a:r>
              <a:rPr lang="ru-RU" sz="2000" i="1" dirty="0" err="1">
                <a:solidFill>
                  <a:srgbClr val="572314"/>
                </a:solidFill>
                <a:latin typeface="+mj-lt"/>
                <a:ea typeface="+mj-ea"/>
                <a:cs typeface="+mj-cs"/>
              </a:rPr>
              <a:t>хеппенинг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».</a:t>
            </a:r>
          </a:p>
          <a:p>
            <a:pPr marL="24765" marR="16510" indent="-5080" algn="just">
              <a:lnSpc>
                <a:spcPct val="107000"/>
              </a:lnSpc>
              <a:spcAft>
                <a:spcPts val="675"/>
              </a:spcAft>
            </a:pP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Большинство нетрадиционных техник относятся к спонтанному  рисованию, когда изображение получается не в результате использования  специальных изобразительных </a:t>
            </a:r>
            <a:r>
              <a:rPr lang="ru-RU" sz="2000" i="1" dirty="0" err="1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приѐмов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, а как эффект игровой  манипуляции. Такой способ нетрадиционного изображения можно  назвать "</a:t>
            </a:r>
            <a:r>
              <a:rPr lang="ru-RU" sz="2000" i="1" dirty="0" err="1">
                <a:solidFill>
                  <a:srgbClr val="572314"/>
                </a:solidFill>
                <a:latin typeface="+mj-lt"/>
                <a:ea typeface="+mj-ea"/>
                <a:cs typeface="+mj-cs"/>
              </a:rPr>
              <a:t>хэппенинг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" (в переводе с английского "случаться"). </a:t>
            </a:r>
            <a:r>
              <a:rPr lang="ru-RU" sz="2000" i="1" dirty="0" err="1">
                <a:solidFill>
                  <a:srgbClr val="572314"/>
                </a:solidFill>
                <a:latin typeface="+mj-lt"/>
                <a:ea typeface="+mj-ea"/>
                <a:cs typeface="+mj-cs"/>
              </a:rPr>
              <a:t>Хеппенинг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 -  форма современного искусства, представляющая собой действия, события  или ситуации, происходящие при участии художников, но </a:t>
            </a:r>
            <a:r>
              <a:rPr lang="ru-RU" sz="2000" i="1" dirty="0" smtClean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не контролируемые 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им полностью. </a:t>
            </a:r>
            <a:r>
              <a:rPr lang="ru-RU" sz="2000" i="1" dirty="0" err="1">
                <a:solidFill>
                  <a:srgbClr val="572314"/>
                </a:solidFill>
                <a:latin typeface="+mj-lt"/>
                <a:ea typeface="+mj-ea"/>
                <a:cs typeface="+mj-cs"/>
              </a:rPr>
              <a:t>Хэппенинг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 обычно включает в себя  импровизацию и не имеет </a:t>
            </a:r>
            <a:r>
              <a:rPr lang="ru-RU" sz="2000" i="1" dirty="0" err="1">
                <a:solidFill>
                  <a:srgbClr val="572314"/>
                </a:solidFill>
                <a:latin typeface="+mj-lt"/>
                <a:ea typeface="+mj-ea"/>
                <a:cs typeface="+mj-cs"/>
              </a:rPr>
              <a:t>чѐткого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 сценария. При </a:t>
            </a:r>
            <a:r>
              <a:rPr lang="ru-RU" sz="2000" i="1" dirty="0" err="1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нѐм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 неизвестно, какое  получится изображение, он заведомо успешен по результату, тем самым  усиливает интерес детей к изобразительной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08238" y="231031"/>
            <a:ext cx="217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ХЭППЕНИНГ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596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8378" y="2708920"/>
            <a:ext cx="4896544" cy="3888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18378" y="260648"/>
            <a:ext cx="4410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72231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В раннем возрасте доступен такой вид </a:t>
            </a:r>
            <a:r>
              <a:rPr lang="ru-RU" sz="2000" i="1" dirty="0" err="1">
                <a:solidFill>
                  <a:srgbClr val="572314"/>
                </a:solidFill>
                <a:latin typeface="+mj-lt"/>
                <a:ea typeface="+mj-ea"/>
                <a:cs typeface="+mj-cs"/>
              </a:rPr>
              <a:t>хэппенинга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 как рисование пальчиками. Это способ  </a:t>
            </a:r>
            <a:r>
              <a:rPr lang="ru-RU" sz="2000" i="1" dirty="0" err="1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примакивания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 пальцев руки к поверхности бумаги разными способами (кончиками пальцев  ставим точки, проводим пальчиками линии, прикладываем пальчики (раскрасим 1 - 2  пальчика и приложим их к бумаге - получатся </a:t>
            </a:r>
            <a:r>
              <a:rPr lang="ru-RU" sz="2000" i="1" dirty="0" err="1">
                <a:solidFill>
                  <a:srgbClr val="572314"/>
                </a:solidFill>
                <a:latin typeface="+mj-lt"/>
                <a:ea typeface="+mj-ea"/>
                <a:cs typeface="+mj-cs"/>
              </a:rPr>
              <a:t>звѐздочки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, деревья), </a:t>
            </a:r>
            <a:r>
              <a:rPr lang="ru-RU" sz="2000" i="1" dirty="0" err="1">
                <a:solidFill>
                  <a:srgbClr val="572314"/>
                </a:solidFill>
                <a:latin typeface="+mj-lt"/>
                <a:ea typeface="+mj-ea"/>
                <a:cs typeface="+mj-cs"/>
              </a:rPr>
              <a:t>соберѐм</a:t>
            </a:r>
            <a:r>
              <a:rPr lang="ru-RU" sz="2000" i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 пальчики в  пучок - получатся цветы и снежинки).</a:t>
            </a:r>
          </a:p>
        </p:txBody>
      </p:sp>
    </p:spTree>
    <p:extLst>
      <p:ext uri="{BB962C8B-B14F-4D97-AF65-F5344CB8AC3E}">
        <p14:creationId xmlns:p14="http://schemas.microsoft.com/office/powerpoint/2010/main" val="285165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5078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9810">
              <a:lnSpc>
                <a:spcPct val="100000"/>
              </a:lnSpc>
              <a:spcBef>
                <a:spcPts val="203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КУЛАЧКОМ</a:t>
            </a:r>
          </a:p>
        </p:txBody>
      </p:sp>
      <p:grpSp>
        <p:nvGrpSpPr>
          <p:cNvPr id="3" name="object 6"/>
          <p:cNvGrpSpPr/>
          <p:nvPr/>
        </p:nvGrpSpPr>
        <p:grpSpPr>
          <a:xfrm>
            <a:off x="1187624" y="2420888"/>
            <a:ext cx="7488832" cy="4104456"/>
            <a:chOff x="1364107" y="2157729"/>
            <a:chExt cx="9335770" cy="3894454"/>
          </a:xfrm>
        </p:grpSpPr>
        <p:pic>
          <p:nvPicPr>
            <p:cNvPr id="4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4107" y="2595016"/>
              <a:ext cx="1871980" cy="3384042"/>
            </a:xfrm>
            <a:prstGeom prst="rect">
              <a:avLst/>
            </a:prstGeom>
          </p:spPr>
        </p:pic>
        <p:pic>
          <p:nvPicPr>
            <p:cNvPr id="5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0810" y="2208606"/>
              <a:ext cx="1871980" cy="3384041"/>
            </a:xfrm>
            <a:prstGeom prst="rect">
              <a:avLst/>
            </a:prstGeom>
          </p:spPr>
        </p:pic>
        <p:pic>
          <p:nvPicPr>
            <p:cNvPr id="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9276" y="2668015"/>
              <a:ext cx="1871979" cy="3384041"/>
            </a:xfrm>
            <a:prstGeom prst="rect">
              <a:avLst/>
            </a:prstGeom>
          </p:spPr>
        </p:pic>
        <p:pic>
          <p:nvPicPr>
            <p:cNvPr id="7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7642" y="2157729"/>
              <a:ext cx="1871979" cy="3384041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043608" y="1052736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0175">
              <a:lnSpc>
                <a:spcPct val="100000"/>
              </a:lnSpc>
              <a:spcBef>
                <a:spcPts val="869"/>
              </a:spcBef>
              <a:tabLst>
                <a:tab pos="882650" algn="l"/>
                <a:tab pos="1995170" algn="l"/>
                <a:tab pos="2374900" algn="l"/>
                <a:tab pos="3356610" algn="l"/>
                <a:tab pos="4458335" algn="l"/>
                <a:tab pos="5290820" algn="l"/>
                <a:tab pos="6169025" algn="l"/>
                <a:tab pos="6860540" algn="l"/>
              </a:tabLst>
            </a:pPr>
            <a:r>
              <a:rPr lang="ru-RU" i="1" dirty="0">
                <a:solidFill>
                  <a:srgbClr val="572314"/>
                </a:solidFill>
              </a:rPr>
              <a:t>Рисуем	кулачком:	со	стороны </a:t>
            </a:r>
            <a:r>
              <a:rPr lang="ru-RU" i="1" dirty="0" smtClean="0">
                <a:solidFill>
                  <a:srgbClr val="572314"/>
                </a:solidFill>
              </a:rPr>
              <a:t>большого пальца </a:t>
            </a:r>
            <a:r>
              <a:rPr lang="ru-RU" i="1" dirty="0">
                <a:solidFill>
                  <a:srgbClr val="572314"/>
                </a:solidFill>
              </a:rPr>
              <a:t>выйдут </a:t>
            </a:r>
            <a:r>
              <a:rPr lang="ru-RU" i="1" dirty="0" smtClean="0">
                <a:solidFill>
                  <a:srgbClr val="572314"/>
                </a:solidFill>
              </a:rPr>
              <a:t>розы</a:t>
            </a:r>
            <a:r>
              <a:rPr lang="ru-RU" i="1" dirty="0">
                <a:solidFill>
                  <a:srgbClr val="572314"/>
                </a:solidFill>
              </a:rPr>
              <a:t>,	улитки,  </a:t>
            </a:r>
            <a:r>
              <a:rPr lang="ru-RU" i="1" dirty="0" smtClean="0">
                <a:solidFill>
                  <a:srgbClr val="572314"/>
                </a:solidFill>
              </a:rPr>
              <a:t>полураскрытым кулачком</a:t>
            </a:r>
            <a:r>
              <a:rPr lang="ru-RU" i="1" dirty="0">
                <a:solidFill>
                  <a:srgbClr val="572314"/>
                </a:solidFill>
              </a:rPr>
              <a:t>: можем нарисовать радугу, бананы.</a:t>
            </a:r>
          </a:p>
        </p:txBody>
      </p:sp>
    </p:spTree>
    <p:extLst>
      <p:ext uri="{BB962C8B-B14F-4D97-AF65-F5344CB8AC3E}">
        <p14:creationId xmlns:p14="http://schemas.microsoft.com/office/powerpoint/2010/main" val="194271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87947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i="1" dirty="0">
                <a:solidFill>
                  <a:srgbClr val="572314"/>
                </a:solidFill>
              </a:rPr>
              <a:t>Ладошкой можно мазать, рисовать и печатать любые абстракции, наслаждаясь цветом или  создавать сюжетные картины. По - разному поворачивая ручки, и дорисовывая к  отпечаткам    недостающие    элементы,  можно  воплотить  любые  задумки.  Ладошка, с </a:t>
            </a:r>
            <a:r>
              <a:rPr lang="ru-RU" i="1" dirty="0" err="1">
                <a:solidFill>
                  <a:srgbClr val="572314"/>
                </a:solidFill>
              </a:rPr>
              <a:t>разведѐнными</a:t>
            </a:r>
            <a:r>
              <a:rPr lang="ru-RU" i="1" dirty="0">
                <a:solidFill>
                  <a:srgbClr val="572314"/>
                </a:solidFill>
              </a:rPr>
              <a:t> пальчиками, смотрящими вниз, позволит увидеть в рисунке  осьминога, если дорисовать ему глаза и рот. С помощью отпечатков ладошек, сделанных  по кругу, можно изобразить солнышко и цветок, дорисовав сердцевину.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5078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9810">
              <a:lnSpc>
                <a:spcPct val="100000"/>
              </a:lnSpc>
              <a:spcBef>
                <a:spcPts val="203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ЛАДОШКОЙ</a:t>
            </a:r>
          </a:p>
        </p:txBody>
      </p:sp>
      <p:pic>
        <p:nvPicPr>
          <p:cNvPr id="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3532437"/>
            <a:ext cx="1944216" cy="290616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37649"/>
          <a:stretch/>
        </p:blipFill>
        <p:spPr bwMode="auto">
          <a:xfrm>
            <a:off x="4558724" y="5083830"/>
            <a:ext cx="3312368" cy="169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1880" y="3415404"/>
            <a:ext cx="2723028" cy="1435714"/>
          </a:xfrm>
          <a:prstGeom prst="rect">
            <a:avLst/>
          </a:prstGeom>
        </p:spPr>
      </p:pic>
      <p:pic>
        <p:nvPicPr>
          <p:cNvPr id="12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58661" y="3532437"/>
            <a:ext cx="2723029" cy="14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/>
          <p:cNvPicPr/>
          <p:nvPr/>
        </p:nvPicPr>
        <p:blipFill rotWithShape="1">
          <a:blip r:embed="rId2" cstate="print"/>
          <a:srcRect b="30778"/>
          <a:stretch/>
        </p:blipFill>
        <p:spPr>
          <a:xfrm>
            <a:off x="3779912" y="1988840"/>
            <a:ext cx="5174593" cy="4581128"/>
          </a:xfrm>
          <a:prstGeom prst="rect">
            <a:avLst/>
          </a:prstGeom>
        </p:spPr>
      </p:pic>
      <p:sp>
        <p:nvSpPr>
          <p:cNvPr id="3" name="object 5"/>
          <p:cNvSpPr txBox="1"/>
          <p:nvPr/>
        </p:nvSpPr>
        <p:spPr>
          <a:xfrm>
            <a:off x="1259632" y="476672"/>
            <a:ext cx="3758764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1020" indent="-52895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541655" algn="l"/>
              </a:tabLst>
            </a:pPr>
            <a:r>
              <a:rPr i="1" dirty="0">
                <a:solidFill>
                  <a:srgbClr val="572314"/>
                </a:solidFill>
              </a:rPr>
              <a:t>Рисование листочками</a:t>
            </a:r>
          </a:p>
          <a:p>
            <a:pPr marL="541020" indent="-528955">
              <a:lnSpc>
                <a:spcPct val="100000"/>
              </a:lnSpc>
              <a:buFont typeface="Wingdings"/>
              <a:buChar char=""/>
              <a:tabLst>
                <a:tab pos="541655" algn="l"/>
              </a:tabLst>
            </a:pPr>
            <a:r>
              <a:rPr i="1" dirty="0">
                <a:solidFill>
                  <a:srgbClr val="572314"/>
                </a:solidFill>
              </a:rPr>
              <a:t>Рисование лицом, носом</a:t>
            </a:r>
          </a:p>
          <a:p>
            <a:pPr marL="541020" indent="-52895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541655" algn="l"/>
              </a:tabLst>
            </a:pPr>
            <a:r>
              <a:rPr i="1" dirty="0">
                <a:solidFill>
                  <a:srgbClr val="572314"/>
                </a:solidFill>
              </a:rPr>
              <a:t>Рисование ступней</a:t>
            </a:r>
          </a:p>
          <a:p>
            <a:pPr marL="541020" indent="-528955">
              <a:lnSpc>
                <a:spcPct val="100000"/>
              </a:lnSpc>
              <a:buFont typeface="Wingdings"/>
              <a:buChar char=""/>
              <a:tabLst>
                <a:tab pos="541655" algn="l"/>
              </a:tabLst>
            </a:pPr>
            <a:r>
              <a:rPr i="1" dirty="0">
                <a:solidFill>
                  <a:srgbClr val="572314"/>
                </a:solidFill>
              </a:rPr>
              <a:t>Рисование дном бутылки</a:t>
            </a:r>
          </a:p>
          <a:p>
            <a:pPr marL="541020" indent="-528955">
              <a:lnSpc>
                <a:spcPct val="100000"/>
              </a:lnSpc>
              <a:buFont typeface="Wingdings"/>
              <a:buChar char=""/>
              <a:tabLst>
                <a:tab pos="541655" algn="l"/>
              </a:tabLst>
            </a:pPr>
            <a:r>
              <a:rPr i="1" dirty="0">
                <a:solidFill>
                  <a:srgbClr val="572314"/>
                </a:solidFill>
              </a:rPr>
              <a:t>Рисование губкой</a:t>
            </a:r>
          </a:p>
        </p:txBody>
      </p:sp>
    </p:spTree>
    <p:extLst>
      <p:ext uri="{BB962C8B-B14F-4D97-AF65-F5344CB8AC3E}">
        <p14:creationId xmlns:p14="http://schemas.microsoft.com/office/powerpoint/2010/main" val="1696718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900</TotalTime>
  <Words>605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Муниципальное бюджетное дошкольное образовательное учреждение «Центр развития ребенка - детский сад №282» городского округа Самара</vt:lpstr>
      <vt:lpstr>"Недостаточно внимательное отношение к возрасту первого детстваотражается губительно на всей жизни человека…"                                           В.М. Бехтерев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МЕЛКАЯ МОТОРИКА- ЭТО</vt:lpstr>
      <vt:lpstr>Презентация PowerPoint</vt:lpstr>
      <vt:lpstr>Ковролиновый  комплекс </vt:lpstr>
      <vt:lpstr>Презентация PowerPoint</vt:lpstr>
      <vt:lpstr>Игра «Построй домик» </vt:lpstr>
      <vt:lpstr>Игра «Разложи правильно»</vt:lpstr>
      <vt:lpstr>Презентация PowerPoint</vt:lpstr>
      <vt:lpstr>Рассказывание сказки «Репка»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№24»</dc:title>
  <dc:creator>Оксана</dc:creator>
  <cp:lastModifiedBy>Учетная запись Майкрософт</cp:lastModifiedBy>
  <cp:revision>73</cp:revision>
  <dcterms:created xsi:type="dcterms:W3CDTF">2012-11-08T10:20:04Z</dcterms:created>
  <dcterms:modified xsi:type="dcterms:W3CDTF">2024-02-01T06:20:06Z</dcterms:modified>
</cp:coreProperties>
</file>