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77" r:id="rId6"/>
    <p:sldId id="278" r:id="rId7"/>
    <p:sldId id="280" r:id="rId8"/>
    <p:sldId id="259" r:id="rId9"/>
    <p:sldId id="261" r:id="rId10"/>
    <p:sldId id="263" r:id="rId11"/>
    <p:sldId id="260" r:id="rId12"/>
    <p:sldId id="266" r:id="rId13"/>
    <p:sldId id="267" r:id="rId14"/>
    <p:sldId id="265" r:id="rId15"/>
    <p:sldId id="264" r:id="rId16"/>
    <p:sldId id="268" r:id="rId17"/>
    <p:sldId id="269" r:id="rId18"/>
    <p:sldId id="271" r:id="rId19"/>
    <p:sldId id="272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ла Чунихина" initials="АЧ" lastIdx="1" clrIdx="0">
    <p:extLst>
      <p:ext uri="{19B8F6BF-5375-455C-9EA6-DF929625EA0E}">
        <p15:presenceInfo xmlns:p15="http://schemas.microsoft.com/office/powerpoint/2012/main" userId="520f3b6710afc2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3" autoAdjust="0"/>
  </p:normalViewPr>
  <p:slideViewPr>
    <p:cSldViewPr>
      <p:cViewPr>
        <p:scale>
          <a:sx n="71" d="100"/>
          <a:sy n="71" d="100"/>
        </p:scale>
        <p:origin x="13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1T17:43:09.882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s282sa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18" Type="http://schemas.microsoft.com/office/2007/relationships/hdphoto" Target="../media/hdphoto9.wdp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17" Type="http://schemas.openxmlformats.org/officeDocument/2006/relationships/image" Target="../media/image16.png"/><Relationship Id="rId2" Type="http://schemas.openxmlformats.org/officeDocument/2006/relationships/image" Target="../media/image8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microsoft.com/office/2007/relationships/hdphoto" Target="../media/hdphoto3.wdp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813690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«Использование </a:t>
            </a:r>
          </a:p>
          <a:p>
            <a:pPr algn="ctr"/>
            <a:r>
              <a:rPr lang="ru-RU" sz="6000" b="1" dirty="0" err="1">
                <a:solidFill>
                  <a:srgbClr val="FF0000"/>
                </a:solidFill>
                <a:latin typeface="Monotype Corsiva" pitchFamily="66" charset="0"/>
              </a:rPr>
              <a:t>ИКТ-технологий</a:t>
            </a:r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6000" b="1">
                <a:solidFill>
                  <a:srgbClr val="FF0000"/>
                </a:solidFill>
                <a:latin typeface="Monotype Corsiva" pitchFamily="66" charset="0"/>
              </a:rPr>
              <a:t>в воспитательной работе»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3200" b="1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                              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                         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E4116-2D21-082E-330E-AF07AB0A4D62}"/>
              </a:ext>
            </a:extLst>
          </p:cNvPr>
          <p:cNvSpPr txBox="1"/>
          <p:nvPr/>
        </p:nvSpPr>
        <p:spPr>
          <a:xfrm>
            <a:off x="3871823" y="4509120"/>
            <a:ext cx="5164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latin typeface="Monotype Corsiva" panose="03010101010201010101" pitchFamily="66" charset="0"/>
                <a:cs typeface="Times New Roman" panose="02020603050405020304" pitchFamily="18" charset="0"/>
              </a:rPr>
              <a:t>Подготовленно воспитателями  </a:t>
            </a:r>
          </a:p>
          <a:p>
            <a:pPr algn="ctr"/>
            <a:r>
              <a:rPr lang="ru-RU" sz="2400" b="1">
                <a:latin typeface="Monotype Corsiva" panose="03010101010201010101" pitchFamily="66" charset="0"/>
                <a:cs typeface="Times New Roman" panose="02020603050405020304" pitchFamily="18" charset="0"/>
              </a:rPr>
              <a:t>МБДОУ «Детский сад №282» г.о.Самара</a:t>
            </a:r>
          </a:p>
          <a:p>
            <a:pPr algn="ctr"/>
            <a:r>
              <a:rPr lang="ru-RU" sz="2400" b="1">
                <a:latin typeface="Monotype Corsiva" panose="03010101010201010101" pitchFamily="66" charset="0"/>
                <a:cs typeface="Times New Roman" panose="02020603050405020304" pitchFamily="18" charset="0"/>
              </a:rPr>
              <a:t>Чунихина Алла Дмитриевна</a:t>
            </a:r>
          </a:p>
          <a:p>
            <a:pPr algn="ctr"/>
            <a:r>
              <a:rPr lang="ru-RU" sz="2400" b="1">
                <a:latin typeface="Monotype Corsiva" panose="03010101010201010101" pitchFamily="66" charset="0"/>
                <a:cs typeface="Times New Roman" panose="02020603050405020304" pitchFamily="18" charset="0"/>
              </a:rPr>
              <a:t>Помошникова Анна Анатольевна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5" name="Oval 1">
            <a:extLst>
              <a:ext uri="{FF2B5EF4-FFF2-40B4-BE49-F238E27FC236}">
                <a16:creationId xmlns:a16="http://schemas.microsoft.com/office/drawing/2014/main" id="{F3A0AB11-90D0-43B3-8541-33F4119DB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55" y="188640"/>
            <a:ext cx="1028701" cy="723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Рисунок 6">
            <a:extLst>
              <a:ext uri="{FF2B5EF4-FFF2-40B4-BE49-F238E27FC236}">
                <a16:creationId xmlns:a16="http://schemas.microsoft.com/office/drawing/2014/main" id="{DB75478A-484B-428D-94F3-B664040B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24" y="324166"/>
            <a:ext cx="5619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0298BBDA-801E-431E-9FAA-989F3D1E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62" y="494686"/>
            <a:ext cx="457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8C70BCB-93B0-4715-A12E-88D5CA2C7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4EAD474-B1D5-4013-B5A4-B84943F9D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EDF7334-AC33-4B4F-8BB8-9F63C631C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498" y="265896"/>
            <a:ext cx="68556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- детский сад  № 282» городского округа Самара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443051 Самара, ул. Елизарова,5   ~   </a:t>
            </a:r>
            <a:r>
              <a:rPr kumimoji="0" lang="ru-RU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ds282sa@mail.ru</a:t>
            </a:r>
            <a:r>
              <a:rPr kumimoji="0" lang="ru-RU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~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Тел.996-84-32. факс  9544043</a:t>
            </a: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Методическая работа,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повышение квалификации педагога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1445" y="1388969"/>
            <a:ext cx="88569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В информационном обществе сетевые электронные ресурсы – это наиболее удобный, быстрый и современный способ распространения новых методических идей и дидактических пособий, доступный методистам и педагогам независимо от места их проживания.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Информационно-методическая поддержка в виде электронных ресурсов может быть использована во время подготовки педагога к занятиям, для изучения новых методик, при подборе наглядных пособий к занятию.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Сетевые сообщества педагогов позволяют не только находить и использовать необходимые методические разработки, но и размещать свои материалы, делиться педагогическим опытом по подготовке и проведению мероприятий, по использованию различных методик, технологий.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Современное </a:t>
            </a:r>
            <a:r>
              <a:rPr kumimoji="0" lang="ru-RU" sz="20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пространство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требует от </a:t>
            </a:r>
            <a:r>
              <a:rPr kumimoji="0" lang="ru-RU" sz="20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педагога особой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гибкости при </a:t>
            </a:r>
            <a:r>
              <a:rPr kumimoji="0" lang="ru-RU" sz="20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подготовке и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проведении </a:t>
            </a:r>
            <a:r>
              <a:rPr kumimoji="0" lang="ru-RU" sz="20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педагогических мероприятий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10952" y="7313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Дистанционные курсы повышения квалификации позволяют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выбрать интересующее педагога направление и обучаться без отрыва от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образовательной деятельности.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Важным аспектом работы педагога является и участие в различных педагогических проектах, дистанционных конкурсах, викторинах, олимпиадах, что повышает уровень самооценки, как педагога, так и воспитанников.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Очное участие в таких мероприятиях часто невозможно из-за удаленности региона, финансовых затрат и других причин. А дистанционное участие доступно всем.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 необходимо обратить внимание на надежность ресурса, количество зарегистрированных пользователей.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Дом\Desktop\Инфоурок\Свидетельство проекта infourok.ru №ГИ196116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65372" y="3556974"/>
            <a:ext cx="1440160" cy="1800200"/>
          </a:xfrm>
          <a:prstGeom prst="rect">
            <a:avLst/>
          </a:prstGeom>
          <a:noFill/>
        </p:spPr>
      </p:pic>
      <p:pic>
        <p:nvPicPr>
          <p:cNvPr id="2" name="Picture 2" descr="C:\Users\Дом\Desktop\Мультиурок\Сертификат Найдыч Оксана Викторовна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97658" y="3783977"/>
            <a:ext cx="1440160" cy="1800200"/>
          </a:xfrm>
          <a:prstGeom prst="rect">
            <a:avLst/>
          </a:prstGeom>
          <a:noFill/>
        </p:spPr>
      </p:pic>
      <p:pic>
        <p:nvPicPr>
          <p:cNvPr id="1027" name="Picture 3" descr="C:\Users\Дом\Desktop\Вебинары\Солнечный свет\19.04.2020г. Сертификат Солнечный свет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4876" y="4157346"/>
            <a:ext cx="1368152" cy="1800418"/>
          </a:xfrm>
          <a:prstGeom prst="rect">
            <a:avLst/>
          </a:prstGeom>
          <a:noFill/>
        </p:spPr>
      </p:pic>
      <p:pic>
        <p:nvPicPr>
          <p:cNvPr id="1028" name="Picture 4" descr="C:\Users\Дом\Desktop\Вебинары\Мерсибо\06.05.2020 Мерсибо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5792" y="4667344"/>
            <a:ext cx="1379522" cy="187220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94DDA-7463-43AC-8869-7DB30680D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0" y="3783977"/>
            <a:ext cx="3483400" cy="28539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ED381C-CA05-42BD-9809-4706B13DD2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09" y="4138654"/>
            <a:ext cx="2355383" cy="26799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54615A-8A01-4D96-9C00-19F6370CD9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73" y="4552972"/>
            <a:ext cx="2853618" cy="2363208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77" y="4891662"/>
            <a:ext cx="1368152" cy="18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Шестиугольник 30">
            <a:extLst>
              <a:ext uri="{FF2B5EF4-FFF2-40B4-BE49-F238E27FC236}">
                <a16:creationId xmlns:a16="http://schemas.microsoft.com/office/drawing/2014/main" id="{47E1C21A-8B0D-43A8-B1FE-0AD3FD9C4163}"/>
              </a:ext>
            </a:extLst>
          </p:cNvPr>
          <p:cNvSpPr/>
          <p:nvPr/>
        </p:nvSpPr>
        <p:spPr>
          <a:xfrm>
            <a:off x="2590468" y="947635"/>
            <a:ext cx="2304256" cy="1809213"/>
          </a:xfrm>
          <a:prstGeom prst="hexagon">
            <a:avLst/>
          </a:prstGeom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>
                <a:latin typeface="Monotype Corsiva" panose="03010101010201010101" pitchFamily="66" charset="0"/>
              </a:rPr>
              <a:t>Официальный сайт ДОУ </a:t>
            </a:r>
          </a:p>
        </p:txBody>
      </p:sp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id="{E7D608A0-DE9D-4032-8C9E-FFCE4154AC50}"/>
              </a:ext>
            </a:extLst>
          </p:cNvPr>
          <p:cNvSpPr/>
          <p:nvPr/>
        </p:nvSpPr>
        <p:spPr>
          <a:xfrm>
            <a:off x="4881272" y="832444"/>
            <a:ext cx="2304256" cy="180921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>
                <a:latin typeface="Monotype Corsiva" panose="03010101010201010101" pitchFamily="66" charset="0"/>
              </a:rPr>
              <a:t>Сайт группы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3568" y="-127353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Использование ИКТ в работе с родителями воспитанников</a:t>
            </a:r>
            <a:endParaRPr kumimoji="0" lang="ru-RU" sz="5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0872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-904791" y="3595522"/>
            <a:ext cx="2365038" cy="11524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8590" tIns="148590" rIns="148590" bIns="148590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900" kern="1200" dirty="0"/>
          </a:p>
        </p:txBody>
      </p:sp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id="{8B47FADB-F26B-4364-B327-7A56CE3EEF1C}"/>
              </a:ext>
            </a:extLst>
          </p:cNvPr>
          <p:cNvSpPr/>
          <p:nvPr/>
        </p:nvSpPr>
        <p:spPr>
          <a:xfrm>
            <a:off x="1412903" y="2690915"/>
            <a:ext cx="2304256" cy="180921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>
                <a:latin typeface="Monotype Corsiva" panose="03010101010201010101" pitchFamily="66" charset="0"/>
              </a:rPr>
              <a:t>Информация </a:t>
            </a:r>
          </a:p>
        </p:txBody>
      </p:sp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8DF0A3AA-C1D4-417C-B3A3-AC9A2BD3C752}"/>
              </a:ext>
            </a:extLst>
          </p:cNvPr>
          <p:cNvSpPr/>
          <p:nvPr/>
        </p:nvSpPr>
        <p:spPr>
          <a:xfrm>
            <a:off x="3635896" y="2676168"/>
            <a:ext cx="2304256" cy="180921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>
                <a:latin typeface="Monotype Corsiva" panose="03010101010201010101" pitchFamily="66" charset="0"/>
              </a:rPr>
              <a:t>Информация для всех родителей</a:t>
            </a:r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C9AB16ED-5A46-481F-B356-541B3251A453}"/>
              </a:ext>
            </a:extLst>
          </p:cNvPr>
          <p:cNvSpPr/>
          <p:nvPr/>
        </p:nvSpPr>
        <p:spPr>
          <a:xfrm>
            <a:off x="5884912" y="2607148"/>
            <a:ext cx="2304256" cy="180921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>
                <a:latin typeface="Monotype Corsiva" panose="03010101010201010101" pitchFamily="66" charset="0"/>
              </a:rPr>
              <a:t>Консультации </a:t>
            </a:r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A6F44D22-1522-4CCF-B380-F2BD03D94EC8}"/>
              </a:ext>
            </a:extLst>
          </p:cNvPr>
          <p:cNvSpPr/>
          <p:nvPr/>
        </p:nvSpPr>
        <p:spPr>
          <a:xfrm>
            <a:off x="7023533" y="4554401"/>
            <a:ext cx="2304256" cy="180921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>
                <a:latin typeface="Monotype Corsiva" panose="03010101010201010101" pitchFamily="66" charset="0"/>
              </a:rPr>
              <a:t>Общения - онлайн</a:t>
            </a:r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331C17E1-930E-461D-ADF8-69F9E3534EDA}"/>
              </a:ext>
            </a:extLst>
          </p:cNvPr>
          <p:cNvSpPr/>
          <p:nvPr/>
        </p:nvSpPr>
        <p:spPr>
          <a:xfrm>
            <a:off x="4822737" y="4554402"/>
            <a:ext cx="2304256" cy="180921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>
                <a:latin typeface="Monotype Corsiva" panose="03010101010201010101" pitchFamily="66" charset="0"/>
              </a:rPr>
              <a:t>Знакомство с портфолио педагогов</a:t>
            </a:r>
          </a:p>
        </p:txBody>
      </p:sp>
      <p:sp>
        <p:nvSpPr>
          <p:cNvPr id="39" name="Шестиугольник 38">
            <a:extLst>
              <a:ext uri="{FF2B5EF4-FFF2-40B4-BE49-F238E27FC236}">
                <a16:creationId xmlns:a16="http://schemas.microsoft.com/office/drawing/2014/main" id="{DF9DD6E6-7869-42AC-8FE5-84B863C1BEDB}"/>
              </a:ext>
            </a:extLst>
          </p:cNvPr>
          <p:cNvSpPr/>
          <p:nvPr/>
        </p:nvSpPr>
        <p:spPr>
          <a:xfrm>
            <a:off x="2508915" y="4575199"/>
            <a:ext cx="2304256" cy="180921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>
                <a:latin typeface="Monotype Corsiva" panose="03010101010201010101" pitchFamily="66" charset="0"/>
              </a:rPr>
              <a:t>Родительские собрания </a:t>
            </a:r>
          </a:p>
        </p:txBody>
      </p:sp>
      <p:sp>
        <p:nvSpPr>
          <p:cNvPr id="40" name="Шестиугольник 39">
            <a:extLst>
              <a:ext uri="{FF2B5EF4-FFF2-40B4-BE49-F238E27FC236}">
                <a16:creationId xmlns:a16="http://schemas.microsoft.com/office/drawing/2014/main" id="{051B0630-ED01-4E25-9FEB-5F3AC33B134B}"/>
              </a:ext>
            </a:extLst>
          </p:cNvPr>
          <p:cNvSpPr/>
          <p:nvPr/>
        </p:nvSpPr>
        <p:spPr>
          <a:xfrm>
            <a:off x="97016" y="4575199"/>
            <a:ext cx="2365038" cy="180921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>
                <a:latin typeface="Monotype Corsiva" panose="03010101010201010101" pitchFamily="66" charset="0"/>
              </a:rPr>
              <a:t>Анкетирование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08" y="116633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>
                <a:solidFill>
                  <a:srgbClr val="FF0000"/>
                </a:solidFill>
                <a:latin typeface="Monotype Corsiva" pitchFamily="66" charset="0"/>
              </a:rPr>
              <a:t>Воспитательно</a:t>
            </a:r>
            <a:r>
              <a:rPr lang="ru-RU" sz="4000" b="1" i="1" dirty="0">
                <a:solidFill>
                  <a:srgbClr val="FF0000"/>
                </a:solidFill>
                <a:latin typeface="Monotype Corsiva" pitchFamily="66" charset="0"/>
              </a:rPr>
              <a:t> - </a:t>
            </a:r>
            <a:r>
              <a:rPr lang="ru-RU" sz="4000" b="1" i="1">
                <a:solidFill>
                  <a:srgbClr val="FF0000"/>
                </a:solidFill>
                <a:latin typeface="Monotype Corsiva" pitchFamily="66" charset="0"/>
              </a:rPr>
              <a:t>образовательный процесс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504" y="824519"/>
            <a:ext cx="8964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ИКТ не предусматривает обучение детей основам информатики и вычислительной техники.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Это, прежде всего: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организацию непосредственной образовательной деятельности воспитанника;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организацию совместной развивающей деятельности педагога и детей;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реализацию проектов;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развивающей среды (игр, пособий, дидактических материалов).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сегодняшний день это единственный вид деятельности, не регламентируемый специальной образовательной программой. Педагогам приходится самостоятельно изучать подход и внедрять его в свою деятельность.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81023" y="4778009"/>
            <a:ext cx="2208247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6361" y="4324480"/>
            <a:ext cx="1807868" cy="2416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1133" y="4366900"/>
            <a:ext cx="1807868" cy="2416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1D88D8-0A4F-4AF9-BD0F-631647B985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t="353" b="-353"/>
          <a:stretch/>
        </p:blipFill>
        <p:spPr>
          <a:xfrm rot="5400000">
            <a:off x="6777193" y="4728395"/>
            <a:ext cx="2416887" cy="1609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5760" y="-16937"/>
            <a:ext cx="889248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В работе педагога выделяются следующие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направления в использовании ИКТ, которые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доступны для работы с </a:t>
            </a:r>
            <a:r>
              <a:rPr kumimoji="0" lang="ru-RU" sz="3600" b="1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дошкольниками: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презентаций;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с ресурсами Интернет;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готовых обучающих программ;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разработка и использование собственных авторских программ.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/>
          <a:stretch/>
        </p:blipFill>
        <p:spPr bwMode="auto">
          <a:xfrm rot="5400000">
            <a:off x="1378071" y="3793788"/>
            <a:ext cx="350753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027447" y="2973553"/>
            <a:ext cx="3177849" cy="4088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504" y="84172"/>
            <a:ext cx="892899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Использование ИКТ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образовательном процессе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работы по внедрению информационных технологий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тмечены их преимущества перед традиционными средствами обучения: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ИКТ даёт возможность расширения использования электронных средств обучения, так как они передают информацию быстрее;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Движения, звук, мультипликация надолго привлекает внимание детей и способствует повышению у них интереса к изучаемому материалу;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Обеспечивает наглядность, которая способствует восприятию и лучшему запоминанию материала, что очень важно, учитывая наглядно-образное мышление детей дошкольного возраста. При этом включаются три вида памяти: зрительная, слуховая, моторная;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Слайд-шоу и видеофрагменты позволяет показать те моменты из окружающего мира, наблюдение которых вызывает затруднения: например, рост цветка, вращение планет вокруг Солнца, движение волн, вот идёт дождь;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Также можно смоделировать такие жизненные ситуации, которые нельзя или сложно показать и увидеть в повседневной жизни (например, воспроизведение звуков природы; работу транспорта и т.д.);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информационных технологий побуждает детей к поисковой исследовательской деятельности, включая и поиск в сети Интернет самостоятельно или вместе с родителями;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ИКТ – это дополнительные возможности работы с детьми, имеющими ограниченные возможности.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008" y="404664"/>
            <a:ext cx="8928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Плюсы использования ИКТ в ДОУ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Приоритеты ИКТ перед старой системой подачи   материала: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Фото, карточки, картинки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устаревают физически,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хранение требует много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места, поиск отнимает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времени.</a:t>
            </a:r>
          </a:p>
          <a:p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ИКТ картинки легко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восстанавливаемы, их легко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перемещать, практически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любую иллюстрацию можно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в интернете.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008" y="5085045"/>
            <a:ext cx="6084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Интерактивные экскурсии,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позволяют очутиться в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другом месте, не выходя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помещения.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 bwMode="auto">
          <a:xfrm rot="5400000">
            <a:off x="4218387" y="2126428"/>
            <a:ext cx="4344827" cy="406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88641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Минусы использования ИКТ в ДОУ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при применении ИКТ в воспитательно-образовательном процессе:</a:t>
            </a:r>
          </a:p>
          <a:p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Перенасыщение мероприятий анимацией, слайдами, перегруженность рисунками;</a:t>
            </a:r>
          </a:p>
          <a:p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Недостаточная оснащенность ДОУ технической аппаратурой;</a:t>
            </a:r>
          </a:p>
          <a:p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Педагог не обладает достаточной квалификацией для работы с компьютером.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D:\Личные папки\Владелец\Desktop\12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3861048"/>
            <a:ext cx="388843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88640"/>
            <a:ext cx="80648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Рекомендации по использованию ИКТ </a:t>
            </a:r>
          </a:p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в ДОУ в работе с детьми </a:t>
            </a:r>
          </a:p>
          <a:p>
            <a:pPr algn="ctr"/>
            <a:r>
              <a:rPr lang="ru-RU" b="1" dirty="0"/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учетом требований санитарно-эпидемиологических правил и нормативов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132856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 требованиям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СанПиНа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образовательная деятельность с использованием компьютера предполагает для детей 6-7 лет - не более 15 минут.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Образовательную деятельность с использованием компьютера для детей 5-7 лет следует проводить не более одного раза в течение дня и не чаще трех раз в неделю.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В конце занятия проводить гимнастику для глаз.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Правильно определять дидактическую роль и место ИКТ в образовательной деятельности.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Нельзя использовать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 на каждом занятии. При частом использовании ИКТ у детей теряется особый интерес к таким занятиям.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88640"/>
            <a:ext cx="79928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Вывод</a:t>
            </a:r>
            <a:br>
              <a:rPr lang="ru-RU" dirty="0"/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ИКТ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повышению качества образовательного процесса,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 служит развитию познавательной мотивации воспитанников,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которое ведет к росту их достижений,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ключевых компетентностей.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D:\Личные папки\Владелец\Desktop\hello_html_230d2e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3933056"/>
            <a:ext cx="3816424" cy="257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20688"/>
            <a:ext cx="74888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«Если сегодня мы будем учить 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так, как учили вчера, мы украдем 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наших детей завтра»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Джон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американский педагог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vistanews.ru/uploads/posts/2017-10/1508256138_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5276" y="3573016"/>
            <a:ext cx="3078874" cy="2892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46E94C-3801-44B9-A8B0-AEC57E5EB157}"/>
              </a:ext>
            </a:extLst>
          </p:cNvPr>
          <p:cNvSpPr txBox="1"/>
          <p:nvPr/>
        </p:nvSpPr>
        <p:spPr>
          <a:xfrm>
            <a:off x="1259632" y="2132856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1952657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c6983cee098fb9b3395f1110b4df66c24657d5ec-11254239-images-thumbs&amp;n=13">
            <a:extLst>
              <a:ext uri="{FF2B5EF4-FFF2-40B4-BE49-F238E27FC236}">
                <a16:creationId xmlns:a16="http://schemas.microsoft.com/office/drawing/2014/main" id="{74E8B60F-B9AE-4ABF-BEE4-42541F876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8" b="95938" l="3521" r="94718">
                        <a14:foregroundMark x1="23239" y1="9688" x2="23239" y2="9688"/>
                        <a14:foregroundMark x1="21831" y1="3438" x2="21831" y2="3438"/>
                        <a14:foregroundMark x1="4577" y1="16563" x2="4577" y2="16563"/>
                        <a14:foregroundMark x1="63380" y1="80000" x2="63380" y2="80000"/>
                        <a14:foregroundMark x1="64437" y1="95938" x2="64437" y2="95938"/>
                        <a14:foregroundMark x1="90141" y1="63125" x2="90141" y2="63125"/>
                        <a14:foregroundMark x1="94718" y1="57813" x2="94718" y2="57813"/>
                        <a14:foregroundMark x1="26056" y1="95313" x2="26056" y2="95313"/>
                        <a14:foregroundMark x1="80634" y1="83438" x2="80634" y2="83438"/>
                        <a14:foregroundMark x1="81690" y1="85625" x2="81690" y2="8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3633987" cy="409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7564" y="33265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</a:p>
          <a:p>
            <a:pPr algn="ctr"/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информационно-коммуникационных технологий в детском саду – актуальная проблема современного дошкольного воспитания.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1520" y="197810"/>
            <a:ext cx="878497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 такое ИКТ?</a:t>
            </a:r>
            <a:endParaRPr kumimoji="0" lang="ru-RU" sz="24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Сочетание ИКТ связано с двумя видами технологий: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информационными и коммуникационными.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«Информационная технология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комплекс методов, способов и средств, обеспечивающих хранение, обработку, передачу и отображение информации и ориентированных на повышение эффективности и производительности труда».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современном этапе методы, способы и средства напрямую взаимосвязаны с компьютером (компьютерные технологии).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Коммуникационные технологии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определяют методы, способы и средства взаимодействия человека с внешней средой (обратный процесс также важен). В этих коммуникациях компьютер занимает свое место. Он обеспечивает, комфортное, индивидуальное, многообразное, высокоинтеллектуальное взаимодействие объектов коммуникации.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использовании ИКТ в работе не важен стаж работы педагогов и образование, а важно желание и стремление освоения  ИКТ.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99592" y="206928"/>
            <a:ext cx="806489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Главной целью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внедрения информационных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ехнологий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создание единого информационного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пространства образовательного учреждения, системы, 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которой задействованы и на информационном уровне связаны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участники учебно-воспитательного процесса: администрация, педагоги, воспитанники и их родители.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Для реализации этого необходимы подготовленные педагогические кадры, способные сочетать традиционные методы обучения и современные информационные технологии.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Педагог должен не только уметь пользоваться компьютером и современным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мультимедийным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оборудованием, но и создавать свои образовательные ресурсы, широко использовать их в своей педагогической деятельности.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2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4437112"/>
            <a:ext cx="3733800" cy="20621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27584" y="150024"/>
            <a:ext cx="79208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 использования ИКТ: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направлений развития детей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ФГОС;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 ИКТ для изменения развивающей среды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 детского сада;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Добиться активного использования ИКТ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педагогами учреждения в работе с детьми и родителями.</a:t>
            </a:r>
          </a:p>
        </p:txBody>
      </p:sp>
      <p:pic>
        <p:nvPicPr>
          <p:cNvPr id="4" name="Рисунок 3" descr="hello_html_m6af8b1ab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2" y="4005064"/>
            <a:ext cx="284874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992" y="18601"/>
            <a:ext cx="90730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В своей работе педагог может использовать </a:t>
            </a:r>
          </a:p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следующие средства информационно-коммуникативных технологий:</a:t>
            </a:r>
          </a:p>
          <a:p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291" y="2066171"/>
            <a:ext cx="2800597" cy="131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b="1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Мультимедийный </a:t>
            </a:r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проектор</a:t>
            </a:r>
          </a:p>
        </p:txBody>
      </p:sp>
      <p:pic>
        <p:nvPicPr>
          <p:cNvPr id="3076" name="Picture 4" descr="https://avatars.mds.yandex.net/i?id=dcd5dda5546839a6a11f647532166ea77c714ea3-10386268-images-thumbs&amp;n=13">
            <a:extLst>
              <a:ext uri="{FF2B5EF4-FFF2-40B4-BE49-F238E27FC236}">
                <a16:creationId xmlns:a16="http://schemas.microsoft.com/office/drawing/2014/main" id="{E5ED1B32-65BC-472D-8F83-966A9D57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0417" y1="13419" x2="60417" y2="13419"/>
                        <a14:backgroundMark x1="86875" y1="83067" x2="86875" y2="83067"/>
                        <a14:backgroundMark x1="7083" y1="87540" x2="7083" y2="87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63" y="1035751"/>
            <a:ext cx="2727710" cy="17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6D0F7F-E397-4035-9ECE-7B799D30D645}"/>
              </a:ext>
            </a:extLst>
          </p:cNvPr>
          <p:cNvSpPr txBox="1"/>
          <p:nvPr/>
        </p:nvSpPr>
        <p:spPr>
          <a:xfrm>
            <a:off x="3397162" y="2281545"/>
            <a:ext cx="183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компьютер</a:t>
            </a:r>
          </a:p>
        </p:txBody>
      </p:sp>
      <p:pic>
        <p:nvPicPr>
          <p:cNvPr id="3078" name="Picture 6" descr="Принтер картинка для презентации на белом фоне">
            <a:extLst>
              <a:ext uri="{FF2B5EF4-FFF2-40B4-BE49-F238E27FC236}">
                <a16:creationId xmlns:a16="http://schemas.microsoft.com/office/drawing/2014/main" id="{E9B46FBE-D448-4C43-ADAA-EE4CCBB7F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35" y="1068044"/>
            <a:ext cx="3082215" cy="17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6A4480-96D0-4608-A239-D50A7704F0B3}"/>
              </a:ext>
            </a:extLst>
          </p:cNvPr>
          <p:cNvSpPr txBox="1"/>
          <p:nvPr/>
        </p:nvSpPr>
        <p:spPr>
          <a:xfrm>
            <a:off x="6874474" y="2502016"/>
            <a:ext cx="1725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atin typeface="Monotype Corsiva" panose="03010101010201010101" pitchFamily="66" charset="0"/>
              </a:rPr>
              <a:t>принтер</a:t>
            </a:r>
          </a:p>
        </p:txBody>
      </p:sp>
      <p:pic>
        <p:nvPicPr>
          <p:cNvPr id="3082" name="Picture 10" descr="https://avatars.mds.yandex.net/i?id=bc0c8cf0c09bae9d38d35bb15b4f1fd35a3e5def-12165746-images-thumbs&amp;n=13">
            <a:extLst>
              <a:ext uri="{FF2B5EF4-FFF2-40B4-BE49-F238E27FC236}">
                <a16:creationId xmlns:a16="http://schemas.microsoft.com/office/drawing/2014/main" id="{35728801-A4C3-43B0-919F-84DFAA65C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2" y="4488043"/>
            <a:ext cx="2800597" cy="182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gas-kvas.com/uploads/posts/2023-01/1673587446_gas-kvas-com-p-detskii-televizor-risunok-27.jpg">
            <a:extLst>
              <a:ext uri="{FF2B5EF4-FFF2-40B4-BE49-F238E27FC236}">
                <a16:creationId xmlns:a16="http://schemas.microsoft.com/office/drawing/2014/main" id="{C556E4D5-D786-4356-ABC9-0471E4CB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897" l="1385" r="99385">
                        <a14:foregroundMark x1="22769" y1="28107" x2="22769" y2="28107"/>
                        <a14:foregroundMark x1="57077" y1="19312" x2="57077" y2="19312"/>
                        <a14:foregroundMark x1="2154" y1="7648" x2="21692" y2="191"/>
                        <a14:foregroundMark x1="2462" y1="7266" x2="0" y2="56979"/>
                        <a14:foregroundMark x1="0" y1="56979" x2="1538" y2="68451"/>
                        <a14:foregroundMark x1="1538" y1="68451" x2="7692" y2="77820"/>
                        <a14:foregroundMark x1="7692" y1="77820" x2="26154" y2="84130"/>
                        <a14:foregroundMark x1="26154" y1="84130" x2="26462" y2="84130"/>
                        <a14:foregroundMark x1="47692" y1="765" x2="60154" y2="4780"/>
                        <a14:foregroundMark x1="59231" y1="1721" x2="99077" y2="13767"/>
                        <a14:foregroundMark x1="99077" y1="13767" x2="99692" y2="15870"/>
                        <a14:foregroundMark x1="97846" y1="14149" x2="98615" y2="79541"/>
                        <a14:foregroundMark x1="98615" y1="79541" x2="91385" y2="87189"/>
                        <a14:foregroundMark x1="91385" y1="87189" x2="82154" y2="89293"/>
                        <a14:foregroundMark x1="82154" y1="89293" x2="80615" y2="90631"/>
                        <a14:foregroundMark x1="20923" y1="86616" x2="28000" y2="95793"/>
                        <a14:foregroundMark x1="28000" y1="95793" x2="28615" y2="95793"/>
                        <a14:foregroundMark x1="82923" y1="91778" x2="75538" y2="99618"/>
                        <a14:foregroundMark x1="75538" y1="99618" x2="46154" y2="97897"/>
                        <a14:foregroundMark x1="46154" y1="97897" x2="27231" y2="91396"/>
                        <a14:foregroundMark x1="27231" y1="91396" x2="20769" y2="86042"/>
                        <a14:foregroundMark x1="1385" y1="65583" x2="3231" y2="77438"/>
                        <a14:foregroundMark x1="3231" y1="77438" x2="18923" y2="81453"/>
                        <a14:foregroundMark x1="18615" y1="765" x2="37692" y2="2103"/>
                        <a14:foregroundMark x1="37692" y1="2103" x2="47538" y2="1721"/>
                        <a14:foregroundMark x1="47538" y1="1721" x2="54769" y2="1721"/>
                        <a14:foregroundMark x1="7692" y1="9369" x2="10000" y2="9943"/>
                        <a14:foregroundMark x1="33077" y1="10325" x2="87692" y2="21033"/>
                        <a14:foregroundMark x1="89538" y1="18738" x2="79538" y2="13767"/>
                        <a14:foregroundMark x1="79538" y1="13767" x2="50462" y2="9560"/>
                        <a14:foregroundMark x1="42923" y1="9560" x2="18308" y2="8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47" y="2963681"/>
            <a:ext cx="2200562" cy="177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klike.net/uploads/posts/2023-01/1674198371_3-24.png">
            <a:extLst>
              <a:ext uri="{FF2B5EF4-FFF2-40B4-BE49-F238E27FC236}">
                <a16:creationId xmlns:a16="http://schemas.microsoft.com/office/drawing/2014/main" id="{DB8C598F-D3B3-4D4D-A6B3-25408165F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000" r="94333">
                        <a14:foregroundMark x1="8889" y1="46556" x2="5556" y2="56111"/>
                        <a14:foregroundMark x1="5556" y1="56111" x2="5000" y2="66889"/>
                        <a14:foregroundMark x1="5000" y1="66889" x2="11000" y2="77333"/>
                        <a14:foregroundMark x1="90222" y1="47667" x2="94667" y2="56778"/>
                        <a14:foregroundMark x1="94667" y1="56778" x2="94333" y2="67444"/>
                        <a14:foregroundMark x1="94333" y1="67444" x2="89667" y2="77333"/>
                        <a14:foregroundMark x1="33889" y1="60111" x2="40111" y2="5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14" y="4598807"/>
            <a:ext cx="2200563" cy="22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avatars.mds.yandex.net/i?id=4e73772941f3521177386b3cdfd01e58383115f0-10805353-images-thumbs&amp;n=13">
            <a:extLst>
              <a:ext uri="{FF2B5EF4-FFF2-40B4-BE49-F238E27FC236}">
                <a16:creationId xmlns:a16="http://schemas.microsoft.com/office/drawing/2014/main" id="{77D968FD-D970-4EFA-B6EA-D075EA79C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059" b="96703" l="10000" r="90000">
                        <a14:foregroundMark x1="32083" y1="89011" x2="39167" y2="92674"/>
                        <a14:foregroundMark x1="39167" y1="92674" x2="46250" y2="92308"/>
                        <a14:foregroundMark x1="46250" y1="92308" x2="49167" y2="89011"/>
                        <a14:foregroundMark x1="49792" y1="8059" x2="49792" y2="8059"/>
                        <a14:foregroundMark x1="82708" y1="77656" x2="82708" y2="77656"/>
                        <a14:foregroundMark x1="44792" y1="96703" x2="44792" y2="96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58" y="2639704"/>
            <a:ext cx="3075555" cy="17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sun9-75.userapi.com/impg/nPAaLFnF3RLfSJUw4rXJke2lTT_3fzxiqV3xlw/Q2rSa7sn82o.jpg?size=1020x522&amp;quality=95&amp;sign=ca87ec2952f47f8d44735d6322813d7e&amp;c_uniq_tag=dIu3X_o2oYv4KfzpaOorX2LIAWSwGKOf_D6_9B26z3U&amp;type=album">
            <a:extLst>
              <a:ext uri="{FF2B5EF4-FFF2-40B4-BE49-F238E27FC236}">
                <a16:creationId xmlns:a16="http://schemas.microsoft.com/office/drawing/2014/main" id="{7C624A5E-CD3B-43EE-810F-DA7A208D9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62" b="90230" l="6863" r="92843">
                        <a14:foregroundMark x1="9706" y1="25096" x2="4510" y2="27969"/>
                        <a14:foregroundMark x1="4510" y1="27969" x2="4608" y2="49808"/>
                        <a14:foregroundMark x1="4608" y1="49808" x2="6863" y2="59579"/>
                        <a14:foregroundMark x1="6863" y1="59579" x2="18529" y2="78927"/>
                        <a14:foregroundMark x1="89902" y1="22222" x2="89020" y2="31609"/>
                        <a14:foregroundMark x1="92255" y1="28544" x2="91176" y2="51341"/>
                        <a14:foregroundMark x1="91176" y1="51341" x2="92941" y2="55747"/>
                        <a14:foregroundMark x1="25000" y1="17625" x2="25000" y2="17625"/>
                        <a14:foregroundMark x1="55098" y1="74713" x2="78235" y2="77969"/>
                        <a14:foregroundMark x1="78235" y1="77969" x2="81765" y2="85824"/>
                        <a14:foregroundMark x1="81765" y1="85824" x2="76569" y2="90230"/>
                        <a14:foregroundMark x1="76569" y1="90230" x2="53627" y2="88314"/>
                        <a14:foregroundMark x1="53627" y1="88314" x2="54118" y2="77778"/>
                        <a14:foregroundMark x1="54118" y1="77778" x2="54706" y2="74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68" y="4660006"/>
            <a:ext cx="2849667" cy="14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w7.pngwing.com/pngs/462/381/png-transparent-video-camera-icon-hand-painted-dvd-watercolor-painting-gadget-painted.png">
            <a:extLst>
              <a:ext uri="{FF2B5EF4-FFF2-40B4-BE49-F238E27FC236}">
                <a16:creationId xmlns:a16="http://schemas.microsoft.com/office/drawing/2014/main" id="{6C7E6142-52B6-4E3C-A38D-275659981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383" b="89894" l="5109" r="91413">
                        <a14:foregroundMark x1="48152" y1="6383" x2="51196" y2="7447"/>
                        <a14:foregroundMark x1="54891" y1="12411" x2="54891" y2="12411"/>
                        <a14:foregroundMark x1="43696" y1="11702" x2="34783" y2="16489"/>
                        <a14:foregroundMark x1="30217" y1="47695" x2="30217" y2="47695"/>
                        <a14:foregroundMark x1="18043" y1="34752" x2="18043" y2="34752"/>
                        <a14:foregroundMark x1="14348" y1="35284" x2="14348" y2="35284"/>
                        <a14:foregroundMark x1="20543" y1="35284" x2="20543" y2="35284"/>
                        <a14:foregroundMark x1="17935" y1="31560" x2="12283" y2="35461"/>
                        <a14:foregroundMark x1="10761" y1="37411" x2="5870" y2="42376"/>
                        <a14:foregroundMark x1="5870" y1="42376" x2="4239" y2="51064"/>
                        <a14:foregroundMark x1="4239" y1="51064" x2="4239" y2="60106"/>
                        <a14:foregroundMark x1="4239" y1="60106" x2="8587" y2="76950"/>
                        <a14:foregroundMark x1="8587" y1="76950" x2="18152" y2="87057"/>
                        <a14:foregroundMark x1="18152" y1="87057" x2="23913" y2="87766"/>
                        <a14:foregroundMark x1="23913" y1="87766" x2="35217" y2="85106"/>
                        <a14:foregroundMark x1="35217" y1="85106" x2="35217" y2="85106"/>
                        <a14:foregroundMark x1="18261" y1="46809" x2="19022" y2="48759"/>
                        <a14:foregroundMark x1="5652" y1="46454" x2="5217" y2="59752"/>
                        <a14:foregroundMark x1="20435" y1="55496" x2="19348" y2="56738"/>
                        <a14:foregroundMark x1="89457" y1="43440" x2="91413" y2="52482"/>
                        <a14:foregroundMark x1="91413" y1="52482" x2="91413" y2="61525"/>
                        <a14:foregroundMark x1="91413" y1="61525" x2="88261" y2="80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56" y="2654090"/>
            <a:ext cx="2737062" cy="16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avatars.mds.yandex.net/i?id=825bbfb5dd02e009117fc4b95e30ae61d7d7b42d-10869732-images-thumbs&amp;n=13">
            <a:extLst>
              <a:ext uri="{FF2B5EF4-FFF2-40B4-BE49-F238E27FC236}">
                <a16:creationId xmlns:a16="http://schemas.microsoft.com/office/drawing/2014/main" id="{B2FD7DEA-4294-45AA-8EF7-BE7A8B7E4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730" b="91809" l="3542" r="95000">
                        <a14:foregroundMark x1="1827" y1="26828" x2="833" y2="27986"/>
                        <a14:foregroundMark x1="833" y1="27986" x2="1524" y2="58546"/>
                        <a14:foregroundMark x1="2461" y1="66472" x2="7594" y2="76984"/>
                        <a14:foregroundMark x1="3542" y1="36519" x2="3542" y2="36519"/>
                        <a14:foregroundMark x1="95000" y1="37884" x2="95000" y2="37884"/>
                        <a14:foregroundMark x1="77917" y1="13311" x2="77917" y2="13311"/>
                        <a14:foregroundMark x1="76458" y1="91809" x2="76458" y2="91809"/>
                        <a14:foregroundMark x1="33750" y1="2730" x2="33750" y2="2730"/>
                        <a14:backgroundMark x1="9167" y1="10580" x2="9167" y2="10580"/>
                        <a14:backgroundMark x1="29792" y1="341" x2="18333" y2="5119"/>
                        <a14:backgroundMark x1="18333" y1="5119" x2="625" y2="24915"/>
                        <a14:backgroundMark x1="625" y1="24915" x2="625" y2="25256"/>
                        <a14:backgroundMark x1="7292" y1="77816" x2="18542" y2="75768"/>
                        <a14:backgroundMark x1="18542" y1="75768" x2="25000" y2="80887"/>
                        <a14:backgroundMark x1="1250" y1="58703" x2="2917" y2="66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9" y="1525369"/>
            <a:ext cx="2248705" cy="137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39AE04-1B6E-45EE-AE1B-A235BAC64915}"/>
              </a:ext>
            </a:extLst>
          </p:cNvPr>
          <p:cNvSpPr txBox="1"/>
          <p:nvPr/>
        </p:nvSpPr>
        <p:spPr>
          <a:xfrm>
            <a:off x="2023619" y="3958380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видеокамера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5D9F0-943F-49F2-A8CD-5E9189A1B4DE}"/>
              </a:ext>
            </a:extLst>
          </p:cNvPr>
          <p:cNvSpPr txBox="1"/>
          <p:nvPr/>
        </p:nvSpPr>
        <p:spPr>
          <a:xfrm>
            <a:off x="4417437" y="4272621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фотоаппарат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34A49-4838-435B-87CD-F43929882D4F}"/>
              </a:ext>
            </a:extLst>
          </p:cNvPr>
          <p:cNvSpPr txBox="1"/>
          <p:nvPr/>
        </p:nvSpPr>
        <p:spPr>
          <a:xfrm>
            <a:off x="7350157" y="4652166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телевизор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3AF31-7E9E-4400-A911-C7E6CB9734B9}"/>
              </a:ext>
            </a:extLst>
          </p:cNvPr>
          <p:cNvSpPr txBox="1"/>
          <p:nvPr/>
        </p:nvSpPr>
        <p:spPr>
          <a:xfrm>
            <a:off x="6522847" y="6364258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latin typeface="Monotype Corsiva" panose="03010101010201010101" pitchFamily="66" charset="0"/>
              </a:rPr>
              <a:t>магнитофон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A3A3E-BB25-4185-89F6-A0BA81AE67C8}"/>
              </a:ext>
            </a:extLst>
          </p:cNvPr>
          <p:cNvSpPr txBox="1"/>
          <p:nvPr/>
        </p:nvSpPr>
        <p:spPr>
          <a:xfrm>
            <a:off x="3741380" y="5929335"/>
            <a:ext cx="251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видеомагнитофон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257294-485F-4F7F-A822-7785035586C5}"/>
              </a:ext>
            </a:extLst>
          </p:cNvPr>
          <p:cNvSpPr txBox="1"/>
          <p:nvPr/>
        </p:nvSpPr>
        <p:spPr>
          <a:xfrm>
            <a:off x="337665" y="6431354"/>
            <a:ext cx="27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Интерактивная доска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5690bf4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88640"/>
            <a:ext cx="799288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Monotype Corsiva" pitchFamily="66" charset="0"/>
              </a:rPr>
              <a:t>Ведение документации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764704"/>
            <a:ext cx="87849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образовательной деятельности педагог составляет и оформляет календарные и перспективные планы, готовит материал для оформления родительского уголка, проводит диагностику и оформляет результаты, как в печатном, так и в электронном виде.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Конечно, это можно делать и без использования компьютерной техники, но качество оформления и временные затраты несопоставимы.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Важным аспектом использования ИКТ является подготовка педагога к аттестации. Здесь можно рассматривать как оформление документации, так и оформление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416" y="3614083"/>
            <a:ext cx="2225377" cy="302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4405" y="3614083"/>
            <a:ext cx="2135189" cy="3011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8979" y="3627026"/>
            <a:ext cx="2225376" cy="2907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814</Words>
  <Application>Microsoft Office PowerPoint</Application>
  <PresentationFormat>Экран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Алла Чунихина</cp:lastModifiedBy>
  <cp:revision>126</cp:revision>
  <dcterms:created xsi:type="dcterms:W3CDTF">2020-05-16T12:13:27Z</dcterms:created>
  <dcterms:modified xsi:type="dcterms:W3CDTF">2024-01-21T16:04:03Z</dcterms:modified>
</cp:coreProperties>
</file>